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7.xml" ContentType="application/vnd.openxmlformats-officedocument.presentationml.tags+xml"/>
  <Override PartName="/ppt/tags/tag18.xml" ContentType="application/vnd.openxmlformats-officedocument.presentationml.tags+xml"/>
  <Override PartName="/docProps/app.xml" ContentType="application/vnd.openxmlformats-officedocument.extended-properties+xml"/>
  <Override PartName="/ppt/tags/tag19.xml" ContentType="application/vnd.openxmlformats-officedocument.presentationml.tags+xml"/>
  <Override PartName="/ppt/tags/tag14.xml" ContentType="application/vnd.openxmlformats-officedocument.presentationml.tags+xml"/>
  <Override PartName="/ppt/tags/tag20.xml" ContentType="application/vnd.openxmlformats-officedocument.presentationml.tags+xml"/>
  <Override PartName="/ppt/tags/tag15.xml" ContentType="application/vnd.openxmlformats-officedocument.presentationml.tags+xml"/>
  <Override PartName="/ppt/tags/tag13.xml" ContentType="application/vnd.openxmlformats-officedocument.presentationml.tags+xml"/>
  <Override PartName="/ppt/tags/tag12.xml" ContentType="application/vnd.openxmlformats-officedocument.presentationml.tags+xml"/>
  <Override PartName="/ppt/tags/tag11.xml" ContentType="application/vnd.openxmlformats-officedocument.presentationml.tags+xml"/>
  <Override PartName="/ppt/tags/tag16.xml" ContentType="application/vnd.openxmlformats-officedocument.presentationml.tags+xml"/>
  <Override PartName="/ppt/tags/tag10.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ppt/tags/tag4.xml" ContentType="application/vnd.openxmlformats-officedocument.presentationml.tags+xml"/>
  <Override PartName="/ppt/tags/tag3.xml" ContentType="application/vnd.openxmlformats-officedocument.presentationml.tags+xml"/>
  <Override PartName="/ppt/tags/tag2.xml" ContentType="application/vnd.openxmlformats-officedocument.presentationml.tags+xml"/>
  <Override PartName="/ppt/tags/tag1.xml" ContentType="application/vnd.openxmlformats-officedocument.presentationml.tag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22" r:id="rId2"/>
    <p:sldId id="266" r:id="rId3"/>
    <p:sldId id="378" r:id="rId4"/>
    <p:sldId id="390" r:id="rId5"/>
    <p:sldId id="368" r:id="rId6"/>
    <p:sldId id="385" r:id="rId7"/>
    <p:sldId id="370" r:id="rId8"/>
    <p:sldId id="386" r:id="rId9"/>
    <p:sldId id="369" r:id="rId10"/>
    <p:sldId id="371" r:id="rId11"/>
    <p:sldId id="372" r:id="rId12"/>
    <p:sldId id="373" r:id="rId13"/>
    <p:sldId id="365" r:id="rId14"/>
    <p:sldId id="263" r:id="rId15"/>
    <p:sldId id="366" r:id="rId16"/>
    <p:sldId id="380" r:id="rId17"/>
    <p:sldId id="391" r:id="rId18"/>
    <p:sldId id="278" r:id="rId19"/>
    <p:sldId id="399" r:id="rId20"/>
    <p:sldId id="381" r:id="rId21"/>
    <p:sldId id="382" r:id="rId22"/>
    <p:sldId id="392" r:id="rId23"/>
    <p:sldId id="393" r:id="rId24"/>
    <p:sldId id="395" r:id="rId25"/>
    <p:sldId id="394" r:id="rId26"/>
    <p:sldId id="396" r:id="rId27"/>
    <p:sldId id="397" r:id="rId28"/>
    <p:sldId id="383" r:id="rId29"/>
    <p:sldId id="374" r:id="rId30"/>
    <p:sldId id="398" r:id="rId31"/>
    <p:sldId id="377" r:id="rId32"/>
    <p:sldId id="387" r:id="rId33"/>
    <p:sldId id="388" r:id="rId34"/>
    <p:sldId id="375" r:id="rId35"/>
    <p:sldId id="376" r:id="rId36"/>
    <p:sldId id="389" r:id="rId37"/>
    <p:sldId id="384"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2919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23" autoAdjust="0"/>
    <p:restoredTop sz="94660"/>
  </p:normalViewPr>
  <p:slideViewPr>
    <p:cSldViewPr snapToGrid="0">
      <p:cViewPr varScale="1">
        <p:scale>
          <a:sx n="113" d="100"/>
          <a:sy n="113" d="100"/>
        </p:scale>
        <p:origin x="198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28C8AC-F400-467C-BCA9-025FA8C5776E}" type="datetimeFigureOut">
              <a:rPr lang="en-IN" smtClean="0"/>
              <a:t>28-02-2025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04F6FF-948C-42EB-890D-01B03904D5F1}" type="slidenum">
              <a:rPr lang="en-IN" smtClean="0"/>
              <a:t>‹#›</a:t>
            </a:fld>
            <a:endParaRPr lang="en-IN"/>
          </a:p>
        </p:txBody>
      </p:sp>
    </p:spTree>
    <p:extLst>
      <p:ext uri="{BB962C8B-B14F-4D97-AF65-F5344CB8AC3E}">
        <p14:creationId xmlns:p14="http://schemas.microsoft.com/office/powerpoint/2010/main" val="427021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8C8AC-F400-467C-BCA9-025FA8C5776E}" type="datetimeFigureOut">
              <a:rPr lang="en-IN" smtClean="0"/>
              <a:t>28-02-2025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04F6FF-948C-42EB-890D-01B03904D5F1}" type="slidenum">
              <a:rPr lang="en-IN" smtClean="0"/>
              <a:t>‹#›</a:t>
            </a:fld>
            <a:endParaRPr lang="en-IN"/>
          </a:p>
        </p:txBody>
      </p:sp>
    </p:spTree>
    <p:extLst>
      <p:ext uri="{BB962C8B-B14F-4D97-AF65-F5344CB8AC3E}">
        <p14:creationId xmlns:p14="http://schemas.microsoft.com/office/powerpoint/2010/main" val="931264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8C8AC-F400-467C-BCA9-025FA8C5776E}" type="datetimeFigureOut">
              <a:rPr lang="en-IN" smtClean="0"/>
              <a:t>28-02-2025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04F6FF-948C-42EB-890D-01B03904D5F1}" type="slidenum">
              <a:rPr lang="en-IN" smtClean="0"/>
              <a:t>‹#›</a:t>
            </a:fld>
            <a:endParaRPr lang="en-IN"/>
          </a:p>
        </p:txBody>
      </p:sp>
    </p:spTree>
    <p:extLst>
      <p:ext uri="{BB962C8B-B14F-4D97-AF65-F5344CB8AC3E}">
        <p14:creationId xmlns:p14="http://schemas.microsoft.com/office/powerpoint/2010/main" val="2725042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8C8AC-F400-467C-BCA9-025FA8C5776E}" type="datetimeFigureOut">
              <a:rPr lang="en-IN" smtClean="0"/>
              <a:t>28-02-2025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04F6FF-948C-42EB-890D-01B03904D5F1}" type="slidenum">
              <a:rPr lang="en-IN" smtClean="0"/>
              <a:t>‹#›</a:t>
            </a:fld>
            <a:endParaRPr lang="en-IN"/>
          </a:p>
        </p:txBody>
      </p:sp>
    </p:spTree>
    <p:extLst>
      <p:ext uri="{BB962C8B-B14F-4D97-AF65-F5344CB8AC3E}">
        <p14:creationId xmlns:p14="http://schemas.microsoft.com/office/powerpoint/2010/main" val="25346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8C8AC-F400-467C-BCA9-025FA8C5776E}" type="datetimeFigureOut">
              <a:rPr lang="en-IN" smtClean="0"/>
              <a:t>28-02-2025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804F6FF-948C-42EB-890D-01B03904D5F1}" type="slidenum">
              <a:rPr lang="en-IN" smtClean="0"/>
              <a:t>‹#›</a:t>
            </a:fld>
            <a:endParaRPr lang="en-IN"/>
          </a:p>
        </p:txBody>
      </p:sp>
    </p:spTree>
    <p:extLst>
      <p:ext uri="{BB962C8B-B14F-4D97-AF65-F5344CB8AC3E}">
        <p14:creationId xmlns:p14="http://schemas.microsoft.com/office/powerpoint/2010/main" val="172508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28C8AC-F400-467C-BCA9-025FA8C5776E}" type="datetimeFigureOut">
              <a:rPr lang="en-IN" smtClean="0"/>
              <a:t>28-02-2025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04F6FF-948C-42EB-890D-01B03904D5F1}" type="slidenum">
              <a:rPr lang="en-IN" smtClean="0"/>
              <a:t>‹#›</a:t>
            </a:fld>
            <a:endParaRPr lang="en-IN"/>
          </a:p>
        </p:txBody>
      </p:sp>
    </p:spTree>
    <p:extLst>
      <p:ext uri="{BB962C8B-B14F-4D97-AF65-F5344CB8AC3E}">
        <p14:creationId xmlns:p14="http://schemas.microsoft.com/office/powerpoint/2010/main" val="386738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28C8AC-F400-467C-BCA9-025FA8C5776E}" type="datetimeFigureOut">
              <a:rPr lang="en-IN" smtClean="0"/>
              <a:t>28-02-2025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804F6FF-948C-42EB-890D-01B03904D5F1}" type="slidenum">
              <a:rPr lang="en-IN" smtClean="0"/>
              <a:t>‹#›</a:t>
            </a:fld>
            <a:endParaRPr lang="en-IN"/>
          </a:p>
        </p:txBody>
      </p:sp>
    </p:spTree>
    <p:extLst>
      <p:ext uri="{BB962C8B-B14F-4D97-AF65-F5344CB8AC3E}">
        <p14:creationId xmlns:p14="http://schemas.microsoft.com/office/powerpoint/2010/main" val="1588959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28C8AC-F400-467C-BCA9-025FA8C5776E}" type="datetimeFigureOut">
              <a:rPr lang="en-IN" smtClean="0"/>
              <a:t>28-02-2025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804F6FF-948C-42EB-890D-01B03904D5F1}" type="slidenum">
              <a:rPr lang="en-IN" smtClean="0"/>
              <a:t>‹#›</a:t>
            </a:fld>
            <a:endParaRPr lang="en-IN"/>
          </a:p>
        </p:txBody>
      </p:sp>
    </p:spTree>
    <p:extLst>
      <p:ext uri="{BB962C8B-B14F-4D97-AF65-F5344CB8AC3E}">
        <p14:creationId xmlns:p14="http://schemas.microsoft.com/office/powerpoint/2010/main" val="677707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28C8AC-F400-467C-BCA9-025FA8C5776E}" type="datetimeFigureOut">
              <a:rPr lang="en-IN" smtClean="0"/>
              <a:t>28-02-2025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804F6FF-948C-42EB-890D-01B03904D5F1}" type="slidenum">
              <a:rPr lang="en-IN" smtClean="0"/>
              <a:t>‹#›</a:t>
            </a:fld>
            <a:endParaRPr lang="en-IN"/>
          </a:p>
        </p:txBody>
      </p:sp>
    </p:spTree>
    <p:extLst>
      <p:ext uri="{BB962C8B-B14F-4D97-AF65-F5344CB8AC3E}">
        <p14:creationId xmlns:p14="http://schemas.microsoft.com/office/powerpoint/2010/main" val="3502738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28C8AC-F400-467C-BCA9-025FA8C5776E}" type="datetimeFigureOut">
              <a:rPr lang="en-IN" smtClean="0"/>
              <a:t>28-02-2025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04F6FF-948C-42EB-890D-01B03904D5F1}" type="slidenum">
              <a:rPr lang="en-IN" smtClean="0"/>
              <a:t>‹#›</a:t>
            </a:fld>
            <a:endParaRPr lang="en-IN"/>
          </a:p>
        </p:txBody>
      </p:sp>
    </p:spTree>
    <p:extLst>
      <p:ext uri="{BB962C8B-B14F-4D97-AF65-F5344CB8AC3E}">
        <p14:creationId xmlns:p14="http://schemas.microsoft.com/office/powerpoint/2010/main" val="648388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28C8AC-F400-467C-BCA9-025FA8C5776E}" type="datetimeFigureOut">
              <a:rPr lang="en-IN" smtClean="0"/>
              <a:t>28-02-2025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804F6FF-948C-42EB-890D-01B03904D5F1}" type="slidenum">
              <a:rPr lang="en-IN" smtClean="0"/>
              <a:t>‹#›</a:t>
            </a:fld>
            <a:endParaRPr lang="en-IN"/>
          </a:p>
        </p:txBody>
      </p:sp>
    </p:spTree>
    <p:extLst>
      <p:ext uri="{BB962C8B-B14F-4D97-AF65-F5344CB8AC3E}">
        <p14:creationId xmlns:p14="http://schemas.microsoft.com/office/powerpoint/2010/main" val="179675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8C8AC-F400-467C-BCA9-025FA8C5776E}" type="datetimeFigureOut">
              <a:rPr lang="en-IN" smtClean="0"/>
              <a:t>28-02-2025</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04F6FF-948C-42EB-890D-01B03904D5F1}" type="slidenum">
              <a:rPr lang="en-IN" smtClean="0"/>
              <a:t>‹#›</a:t>
            </a:fld>
            <a:endParaRPr lang="en-IN"/>
          </a:p>
        </p:txBody>
      </p:sp>
    </p:spTree>
    <p:extLst>
      <p:ext uri="{BB962C8B-B14F-4D97-AF65-F5344CB8AC3E}">
        <p14:creationId xmlns:p14="http://schemas.microsoft.com/office/powerpoint/2010/main" val="2973656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tags" Target="../tags/tag12.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slideLayout" Target="../slideLayouts/slideLayout2.xml"/><Relationship Id="rId10" Type="http://schemas.openxmlformats.org/officeDocument/2006/relationships/image" Target="../media/image38.png"/><Relationship Id="rId4" Type="http://schemas.openxmlformats.org/officeDocument/2006/relationships/tags" Target="../tags/tag13.xm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2.png"/><Relationship Id="rId5" Type="http://schemas.openxmlformats.org/officeDocument/2006/relationships/image" Target="../media/image46.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gi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slideLayout" Target="../slideLayouts/slideLayout2.xml"/><Relationship Id="rId10" Type="http://schemas.openxmlformats.org/officeDocument/2006/relationships/image" Target="../media/image11.png"/><Relationship Id="rId4" Type="http://schemas.openxmlformats.org/officeDocument/2006/relationships/tags" Target="../tags/tag4.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098D6C-2F7D-480F-B800-DCA6590942D2}"/>
              </a:ext>
            </a:extLst>
          </p:cNvPr>
          <p:cNvSpPr txBox="1"/>
          <p:nvPr/>
        </p:nvSpPr>
        <p:spPr>
          <a:xfrm>
            <a:off x="3842858" y="3621592"/>
            <a:ext cx="1503232" cy="507831"/>
          </a:xfrm>
          <a:prstGeom prst="rect">
            <a:avLst/>
          </a:prstGeom>
          <a:noFill/>
        </p:spPr>
        <p:txBody>
          <a:bodyPr wrap="none" rtlCol="0">
            <a:spAutoFit/>
          </a:bodyPr>
          <a:lstStyle/>
          <a:p>
            <a:pPr defTabSz="685800">
              <a:defRPr/>
            </a:pPr>
            <a:r>
              <a:rPr lang="en-US" sz="2700" b="1" dirty="0">
                <a:solidFill>
                  <a:prstClr val="black"/>
                </a:solidFill>
                <a:latin typeface="Calibri" panose="020F0502020204030204"/>
              </a:rPr>
              <a:t>Lecture 6</a:t>
            </a:r>
            <a:endParaRPr lang="en-IN" sz="2700" b="1"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709F0ED3-806B-4C01-B6FC-EC14A5A87DED}"/>
              </a:ext>
            </a:extLst>
          </p:cNvPr>
          <p:cNvSpPr txBox="1"/>
          <p:nvPr/>
        </p:nvSpPr>
        <p:spPr>
          <a:xfrm>
            <a:off x="1534500" y="4118618"/>
            <a:ext cx="6075000" cy="461665"/>
          </a:xfrm>
          <a:prstGeom prst="rect">
            <a:avLst/>
          </a:prstGeom>
          <a:noFill/>
        </p:spPr>
        <p:txBody>
          <a:bodyPr wrap="square">
            <a:spAutoFit/>
          </a:bodyPr>
          <a:lstStyle/>
          <a:p>
            <a:pPr algn="ctr" defTabSz="685800">
              <a:defRPr/>
            </a:pPr>
            <a:r>
              <a:rPr lang="en-US" sz="2400" b="1" dirty="0">
                <a:solidFill>
                  <a:prstClr val="black"/>
                </a:solidFill>
                <a:latin typeface="Calibri" panose="020F0502020204030204"/>
              </a:rPr>
              <a:t>Plant Test Runs and Rating Calculations</a:t>
            </a:r>
          </a:p>
        </p:txBody>
      </p:sp>
      <p:sp>
        <p:nvSpPr>
          <p:cNvPr id="13" name="Date Placeholder 12">
            <a:extLst>
              <a:ext uri="{FF2B5EF4-FFF2-40B4-BE49-F238E27FC236}">
                <a16:creationId xmlns:a16="http://schemas.microsoft.com/office/drawing/2014/main" id="{70DC8B1A-53ED-4C4C-9229-A117AFB15B64}"/>
              </a:ext>
            </a:extLst>
          </p:cNvPr>
          <p:cNvSpPr>
            <a:spLocks noGrp="1"/>
          </p:cNvSpPr>
          <p:nvPr>
            <p:ph type="dt" sz="half" idx="10"/>
          </p:nvPr>
        </p:nvSpPr>
        <p:spPr/>
        <p:txBody>
          <a:bodyPr/>
          <a:lstStyle/>
          <a:p>
            <a:pPr defTabSz="685800">
              <a:defRPr/>
            </a:pPr>
            <a:fld id="{E4C508CA-AEAF-4596-A6DB-E5D326FCEF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14" name="Slide Number Placeholder 13">
            <a:extLst>
              <a:ext uri="{FF2B5EF4-FFF2-40B4-BE49-F238E27FC236}">
                <a16:creationId xmlns:a16="http://schemas.microsoft.com/office/drawing/2014/main" id="{2A043A6A-01C8-44B3-BE19-0281F35EE580}"/>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1</a:t>
            </a:fld>
            <a:endParaRPr lang="en-IN">
              <a:solidFill>
                <a:prstClr val="black">
                  <a:tint val="75000"/>
                </a:prstClr>
              </a:solidFill>
              <a:latin typeface="Calibri" panose="020F0502020204030204"/>
            </a:endParaRPr>
          </a:p>
        </p:txBody>
      </p:sp>
      <p:cxnSp>
        <p:nvCxnSpPr>
          <p:cNvPr id="3" name="Straight Connector 2">
            <a:extLst>
              <a:ext uri="{FF2B5EF4-FFF2-40B4-BE49-F238E27FC236}">
                <a16:creationId xmlns:a16="http://schemas.microsoft.com/office/drawing/2014/main" id="{1E001F0C-A151-43A5-AE60-93EFA78A2F58}"/>
              </a:ext>
            </a:extLst>
          </p:cNvPr>
          <p:cNvCxnSpPr>
            <a:cxnSpLocks/>
          </p:cNvCxnSpPr>
          <p:nvPr/>
        </p:nvCxnSpPr>
        <p:spPr>
          <a:xfrm>
            <a:off x="1650206" y="4141057"/>
            <a:ext cx="58435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CA0BD6-AC74-4401-B0EA-735EA2B24846}"/>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A9BCDAE8-3775-BFF5-E8D3-B9A8C99318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27" y="75290"/>
            <a:ext cx="696252" cy="779387"/>
          </a:xfrm>
          <a:prstGeom prst="rect">
            <a:avLst/>
          </a:prstGeom>
        </p:spPr>
      </p:pic>
      <p:sp>
        <p:nvSpPr>
          <p:cNvPr id="6" name="TextBox 5">
            <a:extLst>
              <a:ext uri="{FF2B5EF4-FFF2-40B4-BE49-F238E27FC236}">
                <a16:creationId xmlns:a16="http://schemas.microsoft.com/office/drawing/2014/main" id="{8232BADB-0632-72BC-F549-8B72593B1BA0}"/>
              </a:ext>
            </a:extLst>
          </p:cNvPr>
          <p:cNvSpPr txBox="1"/>
          <p:nvPr/>
        </p:nvSpPr>
        <p:spPr>
          <a:xfrm>
            <a:off x="2286000" y="2016412"/>
            <a:ext cx="4572000" cy="338554"/>
          </a:xfrm>
          <a:prstGeom prst="rect">
            <a:avLst/>
          </a:prstGeom>
          <a:noFill/>
        </p:spPr>
        <p:txBody>
          <a:bodyPr wrap="square">
            <a:spAutoFit/>
          </a:bodyPr>
          <a:lstStyle/>
          <a:p>
            <a:pPr algn="ctr"/>
            <a:r>
              <a:rPr lang="en-IN" sz="1600" b="1" dirty="0">
                <a:solidFill>
                  <a:srgbClr val="291973"/>
                </a:solidFill>
              </a:rPr>
              <a:t>LTP: 3-0-0, CRD: 3</a:t>
            </a:r>
          </a:p>
        </p:txBody>
      </p:sp>
      <p:sp>
        <p:nvSpPr>
          <p:cNvPr id="8" name="TextBox 7">
            <a:extLst>
              <a:ext uri="{FF2B5EF4-FFF2-40B4-BE49-F238E27FC236}">
                <a16:creationId xmlns:a16="http://schemas.microsoft.com/office/drawing/2014/main" id="{A57012E8-BA71-CBAA-C6D4-EE9F17B79EB1}"/>
              </a:ext>
            </a:extLst>
          </p:cNvPr>
          <p:cNvSpPr txBox="1"/>
          <p:nvPr/>
        </p:nvSpPr>
        <p:spPr>
          <a:xfrm>
            <a:off x="295605" y="1240744"/>
            <a:ext cx="8552790" cy="584775"/>
          </a:xfrm>
          <a:prstGeom prst="rect">
            <a:avLst/>
          </a:prstGeom>
          <a:noFill/>
        </p:spPr>
        <p:txBody>
          <a:bodyPr wrap="square">
            <a:spAutoFit/>
          </a:bodyPr>
          <a:lstStyle/>
          <a:p>
            <a:pPr algn="ctr"/>
            <a:r>
              <a:rPr lang="en-IN" sz="3200" b="1" dirty="0">
                <a:solidFill>
                  <a:srgbClr val="291973"/>
                </a:solidFill>
              </a:rPr>
              <a:t>CH 42010: PROCESS PLANT OPERATION &amp; SAFETY</a:t>
            </a:r>
            <a:endParaRPr lang="en-IN" sz="3200" dirty="0">
              <a:solidFill>
                <a:srgbClr val="291973"/>
              </a:solidFill>
            </a:endParaRPr>
          </a:p>
        </p:txBody>
      </p:sp>
    </p:spTree>
    <p:extLst>
      <p:ext uri="{BB962C8B-B14F-4D97-AF65-F5344CB8AC3E}">
        <p14:creationId xmlns:p14="http://schemas.microsoft.com/office/powerpoint/2010/main" val="3373056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EC560C-3918-4DBC-859C-4318041FA0E2}"/>
              </a:ext>
            </a:extLst>
          </p:cNvPr>
          <p:cNvSpPr>
            <a:spLocks noGrp="1"/>
          </p:cNvSpPr>
          <p:nvPr>
            <p:ph type="dt" sz="half" idx="10"/>
          </p:nvPr>
        </p:nvSpPr>
        <p:spPr/>
        <p:txBody>
          <a:bodyPr/>
          <a:lstStyle/>
          <a:p>
            <a:pPr defTabSz="685800">
              <a:defRPr/>
            </a:pPr>
            <a:fld id="{0AB36357-0FB5-4482-AC48-1BC3618A6820}"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4" name="Slide Number Placeholder 3">
            <a:extLst>
              <a:ext uri="{FF2B5EF4-FFF2-40B4-BE49-F238E27FC236}">
                <a16:creationId xmlns:a16="http://schemas.microsoft.com/office/drawing/2014/main" id="{C3B33606-ED67-483D-9AA9-E2F40E334550}"/>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10</a:t>
            </a:fld>
            <a:endParaRPr lang="en-IN">
              <a:solidFill>
                <a:prstClr val="black">
                  <a:tint val="75000"/>
                </a:prstClr>
              </a:solidFill>
              <a:latin typeface="Calibri" panose="020F0502020204030204"/>
            </a:endParaRPr>
          </a:p>
        </p:txBody>
      </p:sp>
      <p:sp>
        <p:nvSpPr>
          <p:cNvPr id="14" name="TextBox 13">
            <a:extLst>
              <a:ext uri="{FF2B5EF4-FFF2-40B4-BE49-F238E27FC236}">
                <a16:creationId xmlns:a16="http://schemas.microsoft.com/office/drawing/2014/main" id="{BEC127CE-BBD9-4A63-B345-9A2559FAA84B}"/>
              </a:ext>
            </a:extLst>
          </p:cNvPr>
          <p:cNvSpPr txBox="1"/>
          <p:nvPr/>
        </p:nvSpPr>
        <p:spPr>
          <a:xfrm>
            <a:off x="139700" y="864268"/>
            <a:ext cx="4575174" cy="338554"/>
          </a:xfrm>
          <a:prstGeom prst="rect">
            <a:avLst/>
          </a:prstGeom>
          <a:noFill/>
        </p:spPr>
        <p:txBody>
          <a:bodyPr wrap="square">
            <a:spAutoFit/>
          </a:bodyPr>
          <a:lstStyle/>
          <a:p>
            <a:pPr defTabSz="685800">
              <a:defRPr/>
            </a:pPr>
            <a:r>
              <a:rPr lang="en-US" sz="1600" b="1" dirty="0">
                <a:solidFill>
                  <a:srgbClr val="291973"/>
                </a:solidFill>
                <a:latin typeface="Calibri" panose="020F0502020204030204" pitchFamily="34" charset="0"/>
                <a:ea typeface="Calibri" panose="020F0502020204030204" pitchFamily="34" charset="0"/>
                <a:cs typeface="Calibri" panose="020F0502020204030204" pitchFamily="34" charset="0"/>
              </a:rPr>
              <a:t>ASSIGNMENT</a:t>
            </a:r>
          </a:p>
        </p:txBody>
      </p:sp>
      <p:sp>
        <p:nvSpPr>
          <p:cNvPr id="16" name="TextBox 15">
            <a:extLst>
              <a:ext uri="{FF2B5EF4-FFF2-40B4-BE49-F238E27FC236}">
                <a16:creationId xmlns:a16="http://schemas.microsoft.com/office/drawing/2014/main" id="{B13412F6-241D-4FCC-9240-10F6A3B34CBB}"/>
              </a:ext>
            </a:extLst>
          </p:cNvPr>
          <p:cNvSpPr txBox="1"/>
          <p:nvPr/>
        </p:nvSpPr>
        <p:spPr>
          <a:xfrm>
            <a:off x="139701" y="1218107"/>
            <a:ext cx="3549431" cy="4278094"/>
          </a:xfrm>
          <a:prstGeom prst="rect">
            <a:avLst/>
          </a:prstGeom>
          <a:noFill/>
        </p:spPr>
        <p:txBody>
          <a:bodyPr wrap="square">
            <a:spAutoFit/>
          </a:bodyPr>
          <a:lstStyle/>
          <a:p>
            <a:pPr algn="just" defTabSz="685800">
              <a:defRPr/>
            </a:pPr>
            <a:r>
              <a:rPr lang="en-US" sz="1600" b="1" dirty="0">
                <a:solidFill>
                  <a:srgbClr val="C00000"/>
                </a:solidFill>
                <a:latin typeface="Calibri" panose="020F0502020204030204" pitchFamily="34" charset="0"/>
              </a:rPr>
              <a:t>Q1. </a:t>
            </a:r>
            <a:r>
              <a:rPr lang="en-US" sz="1600" dirty="0">
                <a:solidFill>
                  <a:srgbClr val="000000"/>
                </a:solidFill>
                <a:latin typeface="Calibri" panose="020F0502020204030204" pitchFamily="34" charset="0"/>
              </a:rPr>
              <a:t>Calculate the required pump head (in meters) for the following system. The suction pressure is 14.7 psia (atmospheric pressure) and the suction fluid level is elevated 15 m from center of the pump. The calculated friction and fitting loss for suction and discharge pipes are given as in figure below. The discharge pressure is 40 psia and the level of the discharge fluid is elevated 40 m from the center of the pump. The pumping fluid is liquid kerosene. Since the suction level is above the pump center, it must be distracted with the </a:t>
            </a:r>
            <a:r>
              <a:rPr lang="en-US" sz="1600" i="1" dirty="0" err="1">
                <a:solidFill>
                  <a:srgbClr val="000000"/>
                </a:solidFill>
                <a:latin typeface="Calibri" panose="020F0502020204030204" pitchFamily="34" charset="0"/>
              </a:rPr>
              <a:t>Z</a:t>
            </a:r>
            <a:r>
              <a:rPr lang="en-US" sz="1600" i="1" baseline="-25000" dirty="0" err="1">
                <a:solidFill>
                  <a:srgbClr val="000000"/>
                </a:solidFill>
                <a:latin typeface="Calibri" panose="020F0502020204030204" pitchFamily="34" charset="0"/>
              </a:rPr>
              <a:t>d</a:t>
            </a:r>
            <a:r>
              <a:rPr lang="en-US" sz="1600" dirty="0">
                <a:solidFill>
                  <a:srgbClr val="000000"/>
                </a:solidFill>
                <a:latin typeface="Calibri" panose="020F0502020204030204" pitchFamily="34" charset="0"/>
              </a:rPr>
              <a:t>, when using the equation. Head due to velocity is negligible. Use safety factor of 1.1 for the calculation. </a:t>
            </a:r>
            <a:endParaRPr lang="en-IN" sz="1600" dirty="0">
              <a:solidFill>
                <a:prstClr val="black"/>
              </a:solidFill>
              <a:latin typeface="Calibri" panose="020F0502020204030204"/>
            </a:endParaRPr>
          </a:p>
        </p:txBody>
      </p:sp>
      <p:pic>
        <p:nvPicPr>
          <p:cNvPr id="9" name="Picture 8">
            <a:extLst>
              <a:ext uri="{FF2B5EF4-FFF2-40B4-BE49-F238E27FC236}">
                <a16:creationId xmlns:a16="http://schemas.microsoft.com/office/drawing/2014/main" id="{EB17A90E-CA6B-4658-ADB6-CEA3B33F9F2B}"/>
              </a:ext>
            </a:extLst>
          </p:cNvPr>
          <p:cNvPicPr>
            <a:picLocks noChangeAspect="1"/>
          </p:cNvPicPr>
          <p:nvPr/>
        </p:nvPicPr>
        <p:blipFill>
          <a:blip r:embed="rId2"/>
          <a:stretch>
            <a:fillRect/>
          </a:stretch>
        </p:blipFill>
        <p:spPr>
          <a:xfrm>
            <a:off x="3689131" y="1376238"/>
            <a:ext cx="5436055" cy="3631587"/>
          </a:xfrm>
          <a:prstGeom prst="rect">
            <a:avLst/>
          </a:prstGeom>
        </p:spPr>
      </p:pic>
      <p:pic>
        <p:nvPicPr>
          <p:cNvPr id="11" name="Picture 10">
            <a:extLst>
              <a:ext uri="{FF2B5EF4-FFF2-40B4-BE49-F238E27FC236}">
                <a16:creationId xmlns:a16="http://schemas.microsoft.com/office/drawing/2014/main" id="{F739105E-F948-4468-9B3F-2DC39D8750F7}"/>
              </a:ext>
            </a:extLst>
          </p:cNvPr>
          <p:cNvPicPr>
            <a:picLocks noChangeAspect="1"/>
          </p:cNvPicPr>
          <p:nvPr/>
        </p:nvPicPr>
        <p:blipFill>
          <a:blip r:embed="rId3"/>
          <a:stretch>
            <a:fillRect/>
          </a:stretch>
        </p:blipFill>
        <p:spPr>
          <a:xfrm>
            <a:off x="3774965" y="1278637"/>
            <a:ext cx="1807369" cy="378619"/>
          </a:xfrm>
          <a:prstGeom prst="rect">
            <a:avLst/>
          </a:prstGeom>
        </p:spPr>
      </p:pic>
      <p:sp>
        <p:nvSpPr>
          <p:cNvPr id="12" name="TextBox 11">
            <a:extLst>
              <a:ext uri="{FF2B5EF4-FFF2-40B4-BE49-F238E27FC236}">
                <a16:creationId xmlns:a16="http://schemas.microsoft.com/office/drawing/2014/main" id="{C0F61170-363A-4C2B-B17F-F4A5F7CEEAE9}"/>
              </a:ext>
            </a:extLst>
          </p:cNvPr>
          <p:cNvSpPr txBox="1"/>
          <p:nvPr/>
        </p:nvSpPr>
        <p:spPr>
          <a:xfrm>
            <a:off x="6092934" y="4568296"/>
            <a:ext cx="2997199" cy="300082"/>
          </a:xfrm>
          <a:prstGeom prst="rect">
            <a:avLst/>
          </a:prstGeom>
          <a:noFill/>
        </p:spPr>
        <p:txBody>
          <a:bodyPr wrap="square" rtlCol="0">
            <a:spAutoFit/>
          </a:bodyPr>
          <a:lstStyle/>
          <a:p>
            <a:pPr defTabSz="685800">
              <a:defRPr/>
            </a:pPr>
            <a:r>
              <a:rPr lang="en-US" sz="1350" dirty="0">
                <a:solidFill>
                  <a:prstClr val="black"/>
                </a:solidFill>
                <a:latin typeface="Calibri" panose="020F0502020204030204"/>
              </a:rPr>
              <a:t>100000 kg/m.s</a:t>
            </a:r>
            <a:r>
              <a:rPr lang="en-US" sz="1350" baseline="30000" dirty="0">
                <a:solidFill>
                  <a:prstClr val="black"/>
                </a:solidFill>
                <a:latin typeface="Calibri" panose="020F0502020204030204"/>
              </a:rPr>
              <a:t>2 </a:t>
            </a:r>
            <a:r>
              <a:rPr lang="en-US" sz="1350" dirty="0">
                <a:solidFill>
                  <a:prstClr val="black"/>
                </a:solidFill>
                <a:latin typeface="Calibri" panose="020F0502020204030204"/>
              </a:rPr>
              <a:t>= 14.504 </a:t>
            </a:r>
            <a:r>
              <a:rPr lang="en-US" sz="1350" dirty="0" err="1">
                <a:solidFill>
                  <a:prstClr val="black"/>
                </a:solidFill>
                <a:latin typeface="Calibri" panose="020F0502020204030204"/>
              </a:rPr>
              <a:t>lb</a:t>
            </a:r>
            <a:r>
              <a:rPr lang="en-US" sz="1350" dirty="0">
                <a:solidFill>
                  <a:prstClr val="black"/>
                </a:solidFill>
                <a:latin typeface="Calibri" panose="020F0502020204030204"/>
              </a:rPr>
              <a:t>/in</a:t>
            </a:r>
            <a:r>
              <a:rPr lang="en-US" sz="1350" baseline="30000" dirty="0">
                <a:solidFill>
                  <a:prstClr val="black"/>
                </a:solidFill>
                <a:latin typeface="Calibri" panose="020F0502020204030204"/>
              </a:rPr>
              <a:t>2</a:t>
            </a:r>
            <a:endParaRPr lang="en-IN" sz="1350" baseline="30000" dirty="0">
              <a:solidFill>
                <a:prstClr val="black"/>
              </a:solidFill>
              <a:latin typeface="Calibri" panose="020F0502020204030204"/>
            </a:endParaRPr>
          </a:p>
        </p:txBody>
      </p:sp>
      <p:sp>
        <p:nvSpPr>
          <p:cNvPr id="13" name="TextBox 12">
            <a:extLst>
              <a:ext uri="{FF2B5EF4-FFF2-40B4-BE49-F238E27FC236}">
                <a16:creationId xmlns:a16="http://schemas.microsoft.com/office/drawing/2014/main" id="{1649E9F9-1FA8-4C93-92B5-05617C00FB53}"/>
              </a:ext>
            </a:extLst>
          </p:cNvPr>
          <p:cNvSpPr txBox="1"/>
          <p:nvPr/>
        </p:nvSpPr>
        <p:spPr>
          <a:xfrm>
            <a:off x="260875" y="5986869"/>
            <a:ext cx="8604250" cy="276999"/>
          </a:xfrm>
          <a:prstGeom prst="rect">
            <a:avLst/>
          </a:prstGeom>
          <a:noFill/>
        </p:spPr>
        <p:txBody>
          <a:bodyPr wrap="square" rtlCol="0">
            <a:spAutoFit/>
          </a:bodyPr>
          <a:lstStyle/>
          <a:p>
            <a:pPr algn="ctr" defTabSz="685800">
              <a:defRPr/>
            </a:pPr>
            <a:r>
              <a:rPr lang="en-US" sz="1200" b="1" dirty="0">
                <a:solidFill>
                  <a:prstClr val="black"/>
                </a:solidFill>
                <a:latin typeface="Calibri" panose="020F0502020204030204"/>
              </a:rPr>
              <a:t>Text Book: </a:t>
            </a:r>
            <a:r>
              <a:rPr lang="en-US" sz="1200" dirty="0">
                <a:solidFill>
                  <a:prstClr val="black"/>
                </a:solidFill>
                <a:latin typeface="Calibri" panose="020F0502020204030204"/>
              </a:rPr>
              <a:t>Introduction to Fluid Mechanics, Fox, McDonald, Pritchard</a:t>
            </a:r>
            <a:endParaRPr lang="en-IN" sz="1200" dirty="0">
              <a:solidFill>
                <a:prstClr val="black"/>
              </a:solidFill>
              <a:latin typeface="Calibri" panose="020F0502020204030204"/>
            </a:endParaRPr>
          </a:p>
        </p:txBody>
      </p:sp>
      <p:cxnSp>
        <p:nvCxnSpPr>
          <p:cNvPr id="2" name="Straight Connector 1">
            <a:extLst>
              <a:ext uri="{FF2B5EF4-FFF2-40B4-BE49-F238E27FC236}">
                <a16:creationId xmlns:a16="http://schemas.microsoft.com/office/drawing/2014/main" id="{8840C04A-3B82-E014-CE26-8D6332DA7443}"/>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182981F-4174-5531-07C5-DBDB3E7DF91D}"/>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PUMPS</a:t>
            </a:r>
          </a:p>
        </p:txBody>
      </p:sp>
    </p:spTree>
    <p:extLst>
      <p:ext uri="{BB962C8B-B14F-4D97-AF65-F5344CB8AC3E}">
        <p14:creationId xmlns:p14="http://schemas.microsoft.com/office/powerpoint/2010/main" val="1653979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EC560C-3918-4DBC-859C-4318041FA0E2}"/>
              </a:ext>
            </a:extLst>
          </p:cNvPr>
          <p:cNvSpPr>
            <a:spLocks noGrp="1"/>
          </p:cNvSpPr>
          <p:nvPr>
            <p:ph type="dt" sz="half" idx="10"/>
          </p:nvPr>
        </p:nvSpPr>
        <p:spPr/>
        <p:txBody>
          <a:bodyPr/>
          <a:lstStyle/>
          <a:p>
            <a:pPr defTabSz="685800">
              <a:defRPr/>
            </a:pPr>
            <a:fld id="{0AB36357-0FB5-4482-AC48-1BC3618A6820}"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4" name="Slide Number Placeholder 3">
            <a:extLst>
              <a:ext uri="{FF2B5EF4-FFF2-40B4-BE49-F238E27FC236}">
                <a16:creationId xmlns:a16="http://schemas.microsoft.com/office/drawing/2014/main" id="{C3B33606-ED67-483D-9AA9-E2F40E334550}"/>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11</a:t>
            </a:fld>
            <a:endParaRPr lang="en-IN">
              <a:solidFill>
                <a:prstClr val="black">
                  <a:tint val="75000"/>
                </a:prstClr>
              </a:solidFill>
              <a:latin typeface="Calibri" panose="020F0502020204030204"/>
            </a:endParaRPr>
          </a:p>
        </p:txBody>
      </p:sp>
      <p:sp>
        <p:nvSpPr>
          <p:cNvPr id="10" name="TextBox 9">
            <a:extLst>
              <a:ext uri="{FF2B5EF4-FFF2-40B4-BE49-F238E27FC236}">
                <a16:creationId xmlns:a16="http://schemas.microsoft.com/office/drawing/2014/main" id="{C8D2CFAC-8FB9-41F3-88BB-D7880692D0F6}"/>
              </a:ext>
            </a:extLst>
          </p:cNvPr>
          <p:cNvSpPr txBox="1"/>
          <p:nvPr/>
        </p:nvSpPr>
        <p:spPr>
          <a:xfrm>
            <a:off x="139700" y="1151284"/>
            <a:ext cx="6204837" cy="738664"/>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400" dirty="0">
                <a:solidFill>
                  <a:srgbClr val="000000"/>
                </a:solidFill>
                <a:latin typeface="Calibri" panose="020F0502020204030204"/>
              </a:rPr>
              <a:t>Compressor is a machine to move or transport gas or vapor (Compressible Fluids).</a:t>
            </a:r>
          </a:p>
          <a:p>
            <a:pPr marL="214313" indent="-214313" defTabSz="685800">
              <a:buFont typeface="Wingdings" panose="05000000000000000000" pitchFamily="2" charset="2"/>
              <a:buChar char="§"/>
              <a:defRPr/>
            </a:pPr>
            <a:r>
              <a:rPr lang="en-IN" sz="1400" dirty="0">
                <a:solidFill>
                  <a:srgbClr val="000000"/>
                </a:solidFill>
                <a:latin typeface="Calibri" panose="020F0502020204030204"/>
              </a:rPr>
              <a:t>Classification of </a:t>
            </a:r>
            <a:r>
              <a:rPr lang="en-US" sz="1400" dirty="0">
                <a:solidFill>
                  <a:srgbClr val="000000"/>
                </a:solidFill>
                <a:latin typeface="Calibri" panose="020F0502020204030204"/>
              </a:rPr>
              <a:t>Compressor</a:t>
            </a:r>
            <a:r>
              <a:rPr lang="en-IN" sz="1400" dirty="0">
                <a:solidFill>
                  <a:srgbClr val="000000"/>
                </a:solidFill>
                <a:latin typeface="Calibri" panose="020F0502020204030204"/>
              </a:rPr>
              <a:t>s: </a:t>
            </a:r>
          </a:p>
        </p:txBody>
      </p:sp>
      <p:pic>
        <p:nvPicPr>
          <p:cNvPr id="8" name="Picture 7">
            <a:extLst>
              <a:ext uri="{FF2B5EF4-FFF2-40B4-BE49-F238E27FC236}">
                <a16:creationId xmlns:a16="http://schemas.microsoft.com/office/drawing/2014/main" id="{AB1478BB-E97B-4079-A6DB-BCCBDA15776D}"/>
              </a:ext>
            </a:extLst>
          </p:cNvPr>
          <p:cNvPicPr>
            <a:picLocks noChangeAspect="1"/>
          </p:cNvPicPr>
          <p:nvPr/>
        </p:nvPicPr>
        <p:blipFill>
          <a:blip r:embed="rId2"/>
          <a:stretch>
            <a:fillRect/>
          </a:stretch>
        </p:blipFill>
        <p:spPr>
          <a:xfrm>
            <a:off x="6344537" y="1048203"/>
            <a:ext cx="2696153" cy="2082005"/>
          </a:xfrm>
          <a:prstGeom prst="rect">
            <a:avLst/>
          </a:prstGeom>
        </p:spPr>
      </p:pic>
      <p:sp>
        <p:nvSpPr>
          <p:cNvPr id="13" name="TextBox 12">
            <a:extLst>
              <a:ext uri="{FF2B5EF4-FFF2-40B4-BE49-F238E27FC236}">
                <a16:creationId xmlns:a16="http://schemas.microsoft.com/office/drawing/2014/main" id="{C15F2B67-F852-4A35-8938-43AF03AC5B6D}"/>
              </a:ext>
            </a:extLst>
          </p:cNvPr>
          <p:cNvSpPr txBox="1"/>
          <p:nvPr/>
        </p:nvSpPr>
        <p:spPr>
          <a:xfrm>
            <a:off x="573950" y="1816100"/>
            <a:ext cx="5603874" cy="2031325"/>
          </a:xfrm>
          <a:prstGeom prst="rect">
            <a:avLst/>
          </a:prstGeom>
          <a:noFill/>
        </p:spPr>
        <p:txBody>
          <a:bodyPr wrap="square">
            <a:spAutoFit/>
          </a:bodyPr>
          <a:lstStyle/>
          <a:p>
            <a:pPr marL="214313" indent="-214313" defTabSz="685800">
              <a:buFont typeface="Arial" panose="020B0604020202020204" pitchFamily="34" charset="0"/>
              <a:buChar char="•"/>
              <a:defRPr/>
            </a:pPr>
            <a:r>
              <a:rPr lang="en-IN" sz="1400" b="1" dirty="0">
                <a:solidFill>
                  <a:srgbClr val="000000"/>
                </a:solidFill>
                <a:latin typeface="Calibri" panose="020F0502020204030204" pitchFamily="34" charset="0"/>
              </a:rPr>
              <a:t>Dynamic compressor </a:t>
            </a:r>
          </a:p>
          <a:p>
            <a:pPr marL="557213" lvl="1" indent="-214313" defTabSz="685800">
              <a:buFont typeface="Wingdings" panose="05000000000000000000" pitchFamily="2" charset="2"/>
              <a:buChar char="Ø"/>
              <a:defRPr/>
            </a:pPr>
            <a:r>
              <a:rPr lang="en-IN" sz="1400" b="1" dirty="0">
                <a:solidFill>
                  <a:srgbClr val="000000"/>
                </a:solidFill>
                <a:latin typeface="Calibri" panose="020F0502020204030204" pitchFamily="34" charset="0"/>
              </a:rPr>
              <a:t>Centrifugal compressor</a:t>
            </a:r>
            <a:endParaRPr lang="en-IN" sz="1400" dirty="0">
              <a:solidFill>
                <a:srgbClr val="000000"/>
              </a:solidFill>
              <a:latin typeface="Calibri" panose="020F0502020204030204" pitchFamily="34" charset="0"/>
            </a:endParaRPr>
          </a:p>
          <a:p>
            <a:pPr marL="557213" lvl="1" indent="-214313" defTabSz="685800">
              <a:buFont typeface="Wingdings" panose="05000000000000000000" pitchFamily="2" charset="2"/>
              <a:buChar char="Ø"/>
              <a:defRPr/>
            </a:pPr>
            <a:r>
              <a:rPr lang="en-IN" sz="1400" b="1" dirty="0">
                <a:solidFill>
                  <a:srgbClr val="000000"/>
                </a:solidFill>
                <a:latin typeface="Calibri" panose="020F0502020204030204" pitchFamily="34" charset="0"/>
              </a:rPr>
              <a:t>Axial compressor </a:t>
            </a:r>
          </a:p>
          <a:p>
            <a:pPr defTabSz="685800">
              <a:defRPr/>
            </a:pPr>
            <a:endParaRPr lang="en-IN" sz="1400" dirty="0">
              <a:solidFill>
                <a:srgbClr val="000000"/>
              </a:solidFill>
              <a:latin typeface="Calibri" panose="020F0502020204030204" pitchFamily="34" charset="0"/>
            </a:endParaRPr>
          </a:p>
          <a:p>
            <a:pPr marL="214313" indent="-214313" defTabSz="685800">
              <a:buFont typeface="Arial" panose="020B0604020202020204" pitchFamily="34" charset="0"/>
              <a:buChar char="•"/>
              <a:defRPr/>
            </a:pPr>
            <a:r>
              <a:rPr lang="en-IN" sz="1400" b="1" dirty="0">
                <a:solidFill>
                  <a:srgbClr val="000000"/>
                </a:solidFill>
                <a:latin typeface="Calibri" panose="020F0502020204030204" pitchFamily="34" charset="0"/>
              </a:rPr>
              <a:t>Positive displacement compressor </a:t>
            </a:r>
          </a:p>
          <a:p>
            <a:pPr marL="557213" lvl="1" indent="-214313" defTabSz="685800">
              <a:buFont typeface="Wingdings" panose="05000000000000000000" pitchFamily="2" charset="2"/>
              <a:buChar char="Ø"/>
              <a:defRPr/>
            </a:pPr>
            <a:r>
              <a:rPr lang="en-US" sz="1400" b="1" dirty="0">
                <a:solidFill>
                  <a:srgbClr val="000000"/>
                </a:solidFill>
                <a:latin typeface="Calibri" panose="020F0502020204030204" pitchFamily="34" charset="0"/>
              </a:rPr>
              <a:t>Rotary compressor </a:t>
            </a:r>
            <a:r>
              <a:rPr lang="en-US" sz="1400" dirty="0">
                <a:solidFill>
                  <a:srgbClr val="000000"/>
                </a:solidFill>
                <a:latin typeface="Calibri" panose="020F0502020204030204" pitchFamily="34" charset="0"/>
              </a:rPr>
              <a:t>such as </a:t>
            </a:r>
            <a:r>
              <a:rPr lang="en-US" sz="1400" b="1" dirty="0">
                <a:solidFill>
                  <a:srgbClr val="000000"/>
                </a:solidFill>
                <a:latin typeface="Calibri" panose="020F0502020204030204" pitchFamily="34" charset="0"/>
              </a:rPr>
              <a:t>screw, sliding vane </a:t>
            </a:r>
            <a:r>
              <a:rPr lang="en-US" sz="1400" dirty="0">
                <a:solidFill>
                  <a:srgbClr val="000000"/>
                </a:solidFill>
                <a:latin typeface="Calibri" panose="020F0502020204030204" pitchFamily="34" charset="0"/>
              </a:rPr>
              <a:t>and </a:t>
            </a:r>
            <a:r>
              <a:rPr lang="en-US" sz="1400" b="1" dirty="0">
                <a:solidFill>
                  <a:srgbClr val="000000"/>
                </a:solidFill>
                <a:latin typeface="Calibri" panose="020F0502020204030204" pitchFamily="34" charset="0"/>
              </a:rPr>
              <a:t>lobe compressor</a:t>
            </a:r>
            <a:r>
              <a:rPr lang="en-US" sz="1400" dirty="0">
                <a:solidFill>
                  <a:srgbClr val="000000"/>
                </a:solidFill>
                <a:latin typeface="Calibri" panose="020F0502020204030204" pitchFamily="34" charset="0"/>
              </a:rPr>
              <a:t>. </a:t>
            </a:r>
          </a:p>
          <a:p>
            <a:pPr marL="557213" lvl="1" indent="-214313" defTabSz="685800">
              <a:buFont typeface="Wingdings" panose="05000000000000000000" pitchFamily="2" charset="2"/>
              <a:buChar char="Ø"/>
              <a:defRPr/>
            </a:pPr>
            <a:r>
              <a:rPr lang="en-US" sz="1400" b="1" dirty="0">
                <a:solidFill>
                  <a:srgbClr val="000000"/>
                </a:solidFill>
                <a:latin typeface="Calibri" panose="020F0502020204030204" pitchFamily="34" charset="0"/>
              </a:rPr>
              <a:t>Reciprocating compressor </a:t>
            </a:r>
            <a:r>
              <a:rPr lang="en-US" sz="1400" dirty="0">
                <a:solidFill>
                  <a:srgbClr val="000000"/>
                </a:solidFill>
                <a:latin typeface="Calibri" panose="020F0502020204030204" pitchFamily="34" charset="0"/>
              </a:rPr>
              <a:t>such as </a:t>
            </a:r>
            <a:r>
              <a:rPr lang="en-US" sz="1400" b="1" dirty="0">
                <a:solidFill>
                  <a:srgbClr val="000000"/>
                </a:solidFill>
                <a:latin typeface="Calibri" panose="020F0502020204030204" pitchFamily="34" charset="0"/>
              </a:rPr>
              <a:t>piston </a:t>
            </a:r>
            <a:r>
              <a:rPr lang="en-US" sz="1400" dirty="0">
                <a:solidFill>
                  <a:srgbClr val="000000"/>
                </a:solidFill>
                <a:latin typeface="Calibri" panose="020F0502020204030204" pitchFamily="34" charset="0"/>
              </a:rPr>
              <a:t>and </a:t>
            </a:r>
            <a:r>
              <a:rPr lang="en-US" sz="1400" b="1" dirty="0">
                <a:solidFill>
                  <a:srgbClr val="000000"/>
                </a:solidFill>
                <a:latin typeface="Calibri" panose="020F0502020204030204" pitchFamily="34" charset="0"/>
              </a:rPr>
              <a:t>diaphragm compressor</a:t>
            </a:r>
            <a:r>
              <a:rPr lang="en-US" sz="1400" dirty="0">
                <a:solidFill>
                  <a:srgbClr val="000000"/>
                </a:solidFill>
                <a:latin typeface="Calibri" panose="020F0502020204030204" pitchFamily="34" charset="0"/>
              </a:rPr>
              <a:t>. </a:t>
            </a:r>
          </a:p>
        </p:txBody>
      </p:sp>
      <p:pic>
        <p:nvPicPr>
          <p:cNvPr id="15" name="Picture 14">
            <a:extLst>
              <a:ext uri="{FF2B5EF4-FFF2-40B4-BE49-F238E27FC236}">
                <a16:creationId xmlns:a16="http://schemas.microsoft.com/office/drawing/2014/main" id="{4586BDFE-5CEA-47BF-8F16-905398EE3FF7}"/>
              </a:ext>
            </a:extLst>
          </p:cNvPr>
          <p:cNvPicPr>
            <a:picLocks noChangeAspect="1"/>
          </p:cNvPicPr>
          <p:nvPr/>
        </p:nvPicPr>
        <p:blipFill>
          <a:blip r:embed="rId3"/>
          <a:stretch>
            <a:fillRect/>
          </a:stretch>
        </p:blipFill>
        <p:spPr>
          <a:xfrm>
            <a:off x="6612073" y="3182094"/>
            <a:ext cx="2428617" cy="1731243"/>
          </a:xfrm>
          <a:prstGeom prst="rect">
            <a:avLst/>
          </a:prstGeom>
        </p:spPr>
      </p:pic>
      <p:sp>
        <p:nvSpPr>
          <p:cNvPr id="17" name="TextBox 16">
            <a:extLst>
              <a:ext uri="{FF2B5EF4-FFF2-40B4-BE49-F238E27FC236}">
                <a16:creationId xmlns:a16="http://schemas.microsoft.com/office/drawing/2014/main" id="{3B7A01D2-3570-491A-8A44-1C5C688D8534}"/>
              </a:ext>
            </a:extLst>
          </p:cNvPr>
          <p:cNvSpPr txBox="1"/>
          <p:nvPr/>
        </p:nvSpPr>
        <p:spPr>
          <a:xfrm>
            <a:off x="139700" y="835074"/>
            <a:ext cx="4575174" cy="369332"/>
          </a:xfrm>
          <a:prstGeom prst="rect">
            <a:avLst/>
          </a:prstGeom>
          <a:noFill/>
        </p:spPr>
        <p:txBody>
          <a:bodyPr wrap="square">
            <a:spAutoFit/>
          </a:bodyPr>
          <a:lstStyle/>
          <a:p>
            <a:pPr defTabSz="685800">
              <a:defRPr/>
            </a:pP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COMPRESSORS</a:t>
            </a:r>
            <a:endParaRPr lang="en-IN" dirty="0">
              <a:solidFill>
                <a:prstClr val="black"/>
              </a:solidFill>
              <a:latin typeface="Calibri" panose="020F0502020204030204"/>
            </a:endParaRPr>
          </a:p>
        </p:txBody>
      </p:sp>
      <p:sp>
        <p:nvSpPr>
          <p:cNvPr id="19" name="TextBox 18">
            <a:extLst>
              <a:ext uri="{FF2B5EF4-FFF2-40B4-BE49-F238E27FC236}">
                <a16:creationId xmlns:a16="http://schemas.microsoft.com/office/drawing/2014/main" id="{5AF24FC7-4342-4A90-BC70-0DF83C2019D2}"/>
              </a:ext>
            </a:extLst>
          </p:cNvPr>
          <p:cNvSpPr txBox="1"/>
          <p:nvPr/>
        </p:nvSpPr>
        <p:spPr>
          <a:xfrm>
            <a:off x="139701" y="4055660"/>
            <a:ext cx="6833667" cy="2246769"/>
          </a:xfrm>
          <a:prstGeom prst="rect">
            <a:avLst/>
          </a:prstGeom>
          <a:noFill/>
        </p:spPr>
        <p:txBody>
          <a:bodyPr wrap="square">
            <a:spAutoFit/>
          </a:bodyPr>
          <a:lstStyle/>
          <a:p>
            <a:pPr marL="214313" indent="-214313" algn="just" defTabSz="685800">
              <a:buFont typeface="Wingdings" panose="05000000000000000000" pitchFamily="2" charset="2"/>
              <a:buChar char="§"/>
              <a:defRPr/>
            </a:pPr>
            <a:r>
              <a:rPr lang="en-US" sz="1400" b="1" dirty="0">
                <a:solidFill>
                  <a:srgbClr val="000000"/>
                </a:solidFill>
                <a:latin typeface="Calibri" panose="020F0502020204030204" pitchFamily="34" charset="0"/>
              </a:rPr>
              <a:t>Centrifugal compressor: </a:t>
            </a:r>
            <a:r>
              <a:rPr lang="en-US" sz="1400" dirty="0">
                <a:solidFill>
                  <a:srgbClr val="000000"/>
                </a:solidFill>
                <a:latin typeface="Calibri" panose="020F0502020204030204" pitchFamily="34" charset="0"/>
              </a:rPr>
              <a:t>surge is noisy unstable operation caused by periodic backflow due low inlet flow (flow &lt; surge limit flow). </a:t>
            </a:r>
          </a:p>
          <a:p>
            <a:pPr marL="214313" indent="-214313" algn="just" defTabSz="685800">
              <a:buFont typeface="Wingdings" panose="05000000000000000000" pitchFamily="2" charset="2"/>
              <a:buChar char="§"/>
              <a:defRPr/>
            </a:pPr>
            <a:r>
              <a:rPr lang="en-US" sz="1400" dirty="0">
                <a:solidFill>
                  <a:srgbClr val="000000"/>
                </a:solidFill>
                <a:latin typeface="Calibri" panose="020F0502020204030204" pitchFamily="34" charset="0"/>
              </a:rPr>
              <a:t>This unstable operation may cause mechanical damage and lead to major hazards.</a:t>
            </a:r>
          </a:p>
          <a:p>
            <a:pPr marL="214313" indent="-214313" algn="just" defTabSz="685800">
              <a:buFont typeface="Wingdings" panose="05000000000000000000" pitchFamily="2" charset="2"/>
              <a:buChar char="§"/>
              <a:defRPr/>
            </a:pPr>
            <a:r>
              <a:rPr lang="en-US" sz="1400" b="1" dirty="0">
                <a:solidFill>
                  <a:srgbClr val="000000"/>
                </a:solidFill>
                <a:latin typeface="Calibri" panose="020F0502020204030204" pitchFamily="34" charset="0"/>
              </a:rPr>
              <a:t>To avoid surging</a:t>
            </a:r>
            <a:r>
              <a:rPr lang="en-US" sz="1400" dirty="0">
                <a:solidFill>
                  <a:srgbClr val="000000"/>
                </a:solidFill>
                <a:latin typeface="Calibri" panose="020F0502020204030204" pitchFamily="34" charset="0"/>
              </a:rPr>
              <a:t>, the compressor must always be operated above control limit (anti surge line). Control limit is the control line for the minimum flow at 10% of the surge limit.</a:t>
            </a:r>
          </a:p>
          <a:p>
            <a:pPr marL="214313" indent="-214313" defTabSz="685800">
              <a:buFont typeface="Wingdings" panose="05000000000000000000" pitchFamily="2" charset="2"/>
              <a:buChar char="§"/>
              <a:defRPr/>
            </a:pPr>
            <a:r>
              <a:rPr lang="en-US" sz="1400" dirty="0">
                <a:solidFill>
                  <a:srgbClr val="000000"/>
                </a:solidFill>
                <a:latin typeface="Calibri" panose="020F0502020204030204" pitchFamily="34" charset="0"/>
              </a:rPr>
              <a:t>If </a:t>
            </a:r>
            <a:r>
              <a:rPr lang="en-US" sz="1400" b="1" dirty="0">
                <a:solidFill>
                  <a:srgbClr val="000000"/>
                </a:solidFill>
                <a:latin typeface="Calibri" panose="020F0502020204030204" pitchFamily="34" charset="0"/>
              </a:rPr>
              <a:t>compressor surging occurs</a:t>
            </a:r>
            <a:r>
              <a:rPr lang="en-US" sz="1400" dirty="0">
                <a:solidFill>
                  <a:srgbClr val="000000"/>
                </a:solidFill>
                <a:latin typeface="Calibri" panose="020F0502020204030204" pitchFamily="34" charset="0"/>
              </a:rPr>
              <a:t>, operator should do the following immediately:  </a:t>
            </a:r>
            <a:r>
              <a:rPr lang="en-US" sz="1400" dirty="0" err="1">
                <a:solidFill>
                  <a:srgbClr val="000000"/>
                </a:solidFill>
                <a:latin typeface="Calibri" panose="020F0502020204030204" pitchFamily="34" charset="0"/>
              </a:rPr>
              <a:t>i</a:t>
            </a:r>
            <a:r>
              <a:rPr lang="en-US" sz="1400" dirty="0">
                <a:solidFill>
                  <a:srgbClr val="000000"/>
                </a:solidFill>
                <a:latin typeface="Calibri" panose="020F0502020204030204" pitchFamily="34" charset="0"/>
              </a:rPr>
              <a:t>) </a:t>
            </a:r>
            <a:r>
              <a:rPr lang="en-US" sz="1400" b="1" dirty="0">
                <a:solidFill>
                  <a:srgbClr val="000000"/>
                </a:solidFill>
                <a:latin typeface="Calibri" panose="020F0502020204030204" pitchFamily="34" charset="0"/>
              </a:rPr>
              <a:t>Fully open the compressor by-pass valve (or recirculation valve)</a:t>
            </a:r>
            <a:r>
              <a:rPr lang="en-US" sz="1400" dirty="0">
                <a:solidFill>
                  <a:srgbClr val="000000"/>
                </a:solidFill>
                <a:latin typeface="Calibri" panose="020F0502020204030204" pitchFamily="34" charset="0"/>
              </a:rPr>
              <a:t> and ii) </a:t>
            </a:r>
            <a:r>
              <a:rPr lang="en-US" sz="1400" b="1" dirty="0">
                <a:solidFill>
                  <a:srgbClr val="000000"/>
                </a:solidFill>
                <a:latin typeface="Calibri" panose="020F0502020204030204" pitchFamily="34" charset="0"/>
              </a:rPr>
              <a:t>Close the compressor inlet valve to the minimum opening. </a:t>
            </a:r>
            <a:r>
              <a:rPr lang="en-US" sz="1400" dirty="0">
                <a:solidFill>
                  <a:srgbClr val="000000"/>
                </a:solidFill>
                <a:latin typeface="Calibri" panose="020F0502020204030204" pitchFamily="34" charset="0"/>
              </a:rPr>
              <a:t>Usually, the compressor inlet valve is mechanically locked at minimum opening.</a:t>
            </a:r>
            <a:endParaRPr lang="en-IN" sz="14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76AB6D01-7BA3-4F4F-9550-CB621BCFA313}"/>
              </a:ext>
            </a:extLst>
          </p:cNvPr>
          <p:cNvSpPr txBox="1"/>
          <p:nvPr/>
        </p:nvSpPr>
        <p:spPr>
          <a:xfrm>
            <a:off x="7049687" y="4913337"/>
            <a:ext cx="1914684" cy="461665"/>
          </a:xfrm>
          <a:prstGeom prst="rect">
            <a:avLst/>
          </a:prstGeom>
          <a:noFill/>
        </p:spPr>
        <p:txBody>
          <a:bodyPr wrap="square">
            <a:spAutoFit/>
          </a:bodyPr>
          <a:lstStyle/>
          <a:p>
            <a:pPr algn="ctr" defTabSz="685800">
              <a:defRPr/>
            </a:pPr>
            <a:r>
              <a:rPr lang="en-IN" sz="1200" b="1" dirty="0">
                <a:solidFill>
                  <a:srgbClr val="000000"/>
                </a:solidFill>
                <a:latin typeface="Calibri" panose="020F0502020204030204" pitchFamily="34" charset="0"/>
              </a:rPr>
              <a:t>Typical Surge</a:t>
            </a:r>
          </a:p>
          <a:p>
            <a:pPr algn="ctr" defTabSz="685800">
              <a:defRPr/>
            </a:pPr>
            <a:r>
              <a:rPr lang="en-IN" sz="1200" b="1" dirty="0">
                <a:solidFill>
                  <a:srgbClr val="000000"/>
                </a:solidFill>
                <a:latin typeface="Calibri" panose="020F0502020204030204" pitchFamily="34" charset="0"/>
              </a:rPr>
              <a:t>Compressor Curve </a:t>
            </a:r>
            <a:endParaRPr lang="en-IN" sz="1200" b="1" dirty="0">
              <a:solidFill>
                <a:prstClr val="black"/>
              </a:solidFill>
              <a:latin typeface="Calibri" panose="020F0502020204030204"/>
            </a:endParaRPr>
          </a:p>
        </p:txBody>
      </p:sp>
      <p:sp>
        <p:nvSpPr>
          <p:cNvPr id="22" name="TextBox 21">
            <a:extLst>
              <a:ext uri="{FF2B5EF4-FFF2-40B4-BE49-F238E27FC236}">
                <a16:creationId xmlns:a16="http://schemas.microsoft.com/office/drawing/2014/main" id="{9D27913D-79BD-4603-9709-53D3466D3A98}"/>
              </a:ext>
            </a:extLst>
          </p:cNvPr>
          <p:cNvSpPr txBox="1"/>
          <p:nvPr/>
        </p:nvSpPr>
        <p:spPr>
          <a:xfrm>
            <a:off x="7826381" y="6045480"/>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2" name="Straight Connector 1">
            <a:extLst>
              <a:ext uri="{FF2B5EF4-FFF2-40B4-BE49-F238E27FC236}">
                <a16:creationId xmlns:a16="http://schemas.microsoft.com/office/drawing/2014/main" id="{B59FF89D-C569-AE9E-FD88-A9F2797B9DB2}"/>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8CD2A06-32DA-9E59-C9A5-F2CD4A28A886}"/>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ROTATING EQUIPMENTS – PUMPS, COMPRESSORS, TURBINES</a:t>
            </a:r>
          </a:p>
        </p:txBody>
      </p:sp>
    </p:spTree>
    <p:extLst>
      <p:ext uri="{BB962C8B-B14F-4D97-AF65-F5344CB8AC3E}">
        <p14:creationId xmlns:p14="http://schemas.microsoft.com/office/powerpoint/2010/main" val="2660514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EC560C-3918-4DBC-859C-4318041FA0E2}"/>
              </a:ext>
            </a:extLst>
          </p:cNvPr>
          <p:cNvSpPr>
            <a:spLocks noGrp="1"/>
          </p:cNvSpPr>
          <p:nvPr>
            <p:ph type="dt" sz="half" idx="10"/>
          </p:nvPr>
        </p:nvSpPr>
        <p:spPr/>
        <p:txBody>
          <a:bodyPr/>
          <a:lstStyle/>
          <a:p>
            <a:pPr defTabSz="685800">
              <a:defRPr/>
            </a:pPr>
            <a:fld id="{0AB36357-0FB5-4482-AC48-1BC3618A6820}"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4" name="Slide Number Placeholder 3">
            <a:extLst>
              <a:ext uri="{FF2B5EF4-FFF2-40B4-BE49-F238E27FC236}">
                <a16:creationId xmlns:a16="http://schemas.microsoft.com/office/drawing/2014/main" id="{C3B33606-ED67-483D-9AA9-E2F40E334550}"/>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12</a:t>
            </a:fld>
            <a:endParaRPr lang="en-IN">
              <a:solidFill>
                <a:prstClr val="black">
                  <a:tint val="75000"/>
                </a:prstClr>
              </a:solidFill>
              <a:latin typeface="Calibri" panose="020F0502020204030204"/>
            </a:endParaRPr>
          </a:p>
        </p:txBody>
      </p:sp>
      <p:sp>
        <p:nvSpPr>
          <p:cNvPr id="17" name="TextBox 16">
            <a:extLst>
              <a:ext uri="{FF2B5EF4-FFF2-40B4-BE49-F238E27FC236}">
                <a16:creationId xmlns:a16="http://schemas.microsoft.com/office/drawing/2014/main" id="{3B7A01D2-3570-491A-8A44-1C5C688D8534}"/>
              </a:ext>
            </a:extLst>
          </p:cNvPr>
          <p:cNvSpPr txBox="1"/>
          <p:nvPr/>
        </p:nvSpPr>
        <p:spPr>
          <a:xfrm>
            <a:off x="139700" y="844188"/>
            <a:ext cx="4575174" cy="369332"/>
          </a:xfrm>
          <a:prstGeom prst="rect">
            <a:avLst/>
          </a:prstGeom>
          <a:noFill/>
        </p:spPr>
        <p:txBody>
          <a:bodyPr wrap="square">
            <a:spAutoFit/>
          </a:bodyPr>
          <a:lstStyle/>
          <a:p>
            <a:pPr defTabSz="685800">
              <a:defRPr/>
            </a:pP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TURBINES</a:t>
            </a:r>
            <a:endParaRPr lang="en-IN" dirty="0">
              <a:solidFill>
                <a:prstClr val="black"/>
              </a:solidFill>
              <a:latin typeface="Calibri" panose="020F0502020204030204"/>
            </a:endParaRPr>
          </a:p>
        </p:txBody>
      </p:sp>
      <p:pic>
        <p:nvPicPr>
          <p:cNvPr id="6" name="Picture 5">
            <a:extLst>
              <a:ext uri="{FF2B5EF4-FFF2-40B4-BE49-F238E27FC236}">
                <a16:creationId xmlns:a16="http://schemas.microsoft.com/office/drawing/2014/main" id="{63317F3C-AF05-40C0-9304-64D39A4ADA02}"/>
              </a:ext>
            </a:extLst>
          </p:cNvPr>
          <p:cNvPicPr>
            <a:picLocks noChangeAspect="1"/>
          </p:cNvPicPr>
          <p:nvPr/>
        </p:nvPicPr>
        <p:blipFill>
          <a:blip r:embed="rId2"/>
          <a:stretch>
            <a:fillRect/>
          </a:stretch>
        </p:blipFill>
        <p:spPr>
          <a:xfrm>
            <a:off x="5898850" y="1213520"/>
            <a:ext cx="3112216" cy="3721601"/>
          </a:xfrm>
          <a:prstGeom prst="rect">
            <a:avLst/>
          </a:prstGeom>
        </p:spPr>
      </p:pic>
      <p:sp>
        <p:nvSpPr>
          <p:cNvPr id="18" name="TextBox 17">
            <a:extLst>
              <a:ext uri="{FF2B5EF4-FFF2-40B4-BE49-F238E27FC236}">
                <a16:creationId xmlns:a16="http://schemas.microsoft.com/office/drawing/2014/main" id="{519AAB94-F09A-4A2F-A19F-E872A2CE9364}"/>
              </a:ext>
            </a:extLst>
          </p:cNvPr>
          <p:cNvSpPr txBox="1"/>
          <p:nvPr/>
        </p:nvSpPr>
        <p:spPr>
          <a:xfrm>
            <a:off x="139700" y="1153509"/>
            <a:ext cx="5759150" cy="3046988"/>
          </a:xfrm>
          <a:prstGeom prst="rect">
            <a:avLst/>
          </a:prstGeom>
          <a:noFill/>
        </p:spPr>
        <p:txBody>
          <a:bodyPr wrap="square">
            <a:spAutoFit/>
          </a:bodyPr>
          <a:lstStyle/>
          <a:p>
            <a:pPr marL="214313" indent="-214313" algn="just" defTabSz="685800">
              <a:buFont typeface="Wingdings" panose="05000000000000000000" pitchFamily="2" charset="2"/>
              <a:buChar char="§"/>
              <a:defRPr/>
            </a:pPr>
            <a:r>
              <a:rPr lang="en-US" sz="1600" dirty="0">
                <a:solidFill>
                  <a:srgbClr val="000000"/>
                </a:solidFill>
                <a:latin typeface="Calibri" panose="020F0502020204030204" pitchFamily="34" charset="0"/>
              </a:rPr>
              <a:t>Steam turbines are widely used as prime movers, i.e., they are used to drive pump, compressor or electric generator. </a:t>
            </a:r>
          </a:p>
          <a:p>
            <a:pPr marL="214313" indent="-214313" algn="just" defTabSz="685800">
              <a:buFont typeface="Wingdings" panose="05000000000000000000" pitchFamily="2" charset="2"/>
              <a:buChar char="§"/>
              <a:defRPr/>
            </a:pPr>
            <a:endParaRPr lang="en-US" sz="1600" dirty="0">
              <a:solidFill>
                <a:srgbClr val="000000"/>
              </a:solidFill>
              <a:latin typeface="Calibri" panose="020F0502020204030204" pitchFamily="34" charset="0"/>
            </a:endParaRPr>
          </a:p>
          <a:p>
            <a:pPr marL="214313" indent="-214313" algn="just" defTabSz="685800">
              <a:buFont typeface="Wingdings" panose="05000000000000000000" pitchFamily="2" charset="2"/>
              <a:buChar char="§"/>
              <a:defRPr/>
            </a:pPr>
            <a:r>
              <a:rPr lang="en-US" sz="1600" dirty="0">
                <a:solidFill>
                  <a:srgbClr val="000000"/>
                </a:solidFill>
                <a:latin typeface="Calibri" panose="020F0502020204030204" pitchFamily="34" charset="0"/>
              </a:rPr>
              <a:t>Steam turbine is selected as the prime mover when a lot of steam is expected to be produced in a plant. Work is obtained through the expansion of steam.</a:t>
            </a:r>
          </a:p>
          <a:p>
            <a:pPr algn="just" defTabSz="685800">
              <a:defRPr/>
            </a:pPr>
            <a:endParaRPr lang="en-US" sz="1600" dirty="0">
              <a:solidFill>
                <a:srgbClr val="000000"/>
              </a:solidFill>
              <a:latin typeface="Calibri" panose="020F0502020204030204" pitchFamily="34" charset="0"/>
            </a:endParaRPr>
          </a:p>
          <a:p>
            <a:pPr marL="214313" indent="-214313" algn="just" defTabSz="685800">
              <a:buFont typeface="Wingdings" panose="05000000000000000000" pitchFamily="2" charset="2"/>
              <a:buChar char="§"/>
              <a:defRPr/>
            </a:pPr>
            <a:r>
              <a:rPr lang="en-US" sz="1600" dirty="0">
                <a:solidFill>
                  <a:srgbClr val="000000"/>
                </a:solidFill>
                <a:latin typeface="Calibri" panose="020F0502020204030204" pitchFamily="34" charset="0"/>
              </a:rPr>
              <a:t>Normally, a turbine will be backed up by electric motor prime mover. </a:t>
            </a:r>
          </a:p>
          <a:p>
            <a:pPr marL="214313" indent="-214313" algn="just" defTabSz="685800">
              <a:buFont typeface="Wingdings" panose="05000000000000000000" pitchFamily="2" charset="2"/>
              <a:buChar char="§"/>
              <a:defRPr/>
            </a:pPr>
            <a:endParaRPr lang="en-US" sz="1600" dirty="0">
              <a:solidFill>
                <a:srgbClr val="000000"/>
              </a:solidFill>
              <a:latin typeface="Calibri" panose="020F0502020204030204" pitchFamily="34" charset="0"/>
            </a:endParaRPr>
          </a:p>
          <a:p>
            <a:pPr marL="214313" indent="-214313" algn="just" defTabSz="685800">
              <a:buFont typeface="Wingdings" panose="05000000000000000000" pitchFamily="2" charset="2"/>
              <a:buChar char="§"/>
              <a:defRPr/>
            </a:pPr>
            <a:r>
              <a:rPr lang="en-US" sz="1600" dirty="0">
                <a:solidFill>
                  <a:srgbClr val="000000"/>
                </a:solidFill>
                <a:latin typeface="Calibri" panose="020F0502020204030204" pitchFamily="34" charset="0"/>
              </a:rPr>
              <a:t>Steam turbine converts steam/thermal energy into mechanical energy.</a:t>
            </a:r>
            <a:endParaRPr lang="en-IN" sz="1600" dirty="0">
              <a:solidFill>
                <a:prstClr val="black"/>
              </a:solidFill>
              <a:latin typeface="Calibri" panose="020F0502020204030204"/>
            </a:endParaRPr>
          </a:p>
        </p:txBody>
      </p:sp>
      <p:sp>
        <p:nvSpPr>
          <p:cNvPr id="20" name="TextBox 19">
            <a:extLst>
              <a:ext uri="{FF2B5EF4-FFF2-40B4-BE49-F238E27FC236}">
                <a16:creationId xmlns:a16="http://schemas.microsoft.com/office/drawing/2014/main" id="{6DFB6590-5399-4794-9D49-D70C14572E02}"/>
              </a:ext>
            </a:extLst>
          </p:cNvPr>
          <p:cNvSpPr txBox="1"/>
          <p:nvPr/>
        </p:nvSpPr>
        <p:spPr>
          <a:xfrm>
            <a:off x="138029" y="4200497"/>
            <a:ext cx="5690204" cy="1815882"/>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600" dirty="0">
                <a:solidFill>
                  <a:srgbClr val="000000"/>
                </a:solidFill>
                <a:latin typeface="Calibri" panose="020F0502020204030204" pitchFamily="34" charset="0"/>
              </a:rPr>
              <a:t>Both types of turbines can be: </a:t>
            </a:r>
          </a:p>
          <a:p>
            <a:pPr defTabSz="685800">
              <a:defRPr/>
            </a:pPr>
            <a:endParaRPr lang="en-US" sz="1600" dirty="0">
              <a:solidFill>
                <a:srgbClr val="000000"/>
              </a:solidFill>
              <a:latin typeface="Calibri" panose="020F0502020204030204" pitchFamily="34" charset="0"/>
            </a:endParaRPr>
          </a:p>
          <a:p>
            <a:pPr marL="557213" lvl="1" indent="-214313" defTabSz="685800">
              <a:buFont typeface="Arial" panose="020B0604020202020204" pitchFamily="34" charset="0"/>
              <a:buChar char="•"/>
              <a:defRPr/>
            </a:pPr>
            <a:r>
              <a:rPr lang="en-US" sz="1600" b="1" dirty="0">
                <a:solidFill>
                  <a:srgbClr val="000000"/>
                </a:solidFill>
                <a:latin typeface="Calibri" panose="020F0502020204030204" pitchFamily="34" charset="0"/>
              </a:rPr>
              <a:t>Condensing:</a:t>
            </a:r>
            <a:r>
              <a:rPr lang="en-US" sz="1600" dirty="0">
                <a:solidFill>
                  <a:srgbClr val="000000"/>
                </a:solidFill>
                <a:latin typeface="Calibri" panose="020F0502020204030204" pitchFamily="34" charset="0"/>
              </a:rPr>
              <a:t> exhaust steam is condensed. Thus, the pressure is less than atm. pressure. </a:t>
            </a:r>
          </a:p>
          <a:p>
            <a:pPr marL="557213" lvl="1" indent="-214313" defTabSz="685800">
              <a:buFont typeface="Arial" panose="020B0604020202020204" pitchFamily="34" charset="0"/>
              <a:buChar char="•"/>
              <a:defRPr/>
            </a:pPr>
            <a:endParaRPr lang="en-US" sz="1600" dirty="0">
              <a:solidFill>
                <a:srgbClr val="000000"/>
              </a:solidFill>
              <a:latin typeface="Calibri" panose="020F0502020204030204" pitchFamily="34" charset="0"/>
            </a:endParaRPr>
          </a:p>
          <a:p>
            <a:pPr marL="557213" lvl="1" indent="-214313" defTabSz="685800">
              <a:buFont typeface="Arial" panose="020B0604020202020204" pitchFamily="34" charset="0"/>
              <a:buChar char="•"/>
              <a:defRPr/>
            </a:pPr>
            <a:r>
              <a:rPr lang="en-US" sz="1600" b="1" dirty="0">
                <a:solidFill>
                  <a:srgbClr val="000000"/>
                </a:solidFill>
                <a:latin typeface="Calibri" panose="020F0502020204030204" pitchFamily="34" charset="0"/>
              </a:rPr>
              <a:t>Non-condensing:</a:t>
            </a:r>
            <a:r>
              <a:rPr lang="en-US" sz="1600" dirty="0">
                <a:solidFill>
                  <a:srgbClr val="000000"/>
                </a:solidFill>
                <a:latin typeface="Calibri" panose="020F0502020204030204" pitchFamily="34" charset="0"/>
              </a:rPr>
              <a:t> exhaust steam is at pressure higher than atm. and used for other process. </a:t>
            </a:r>
          </a:p>
        </p:txBody>
      </p:sp>
      <p:sp>
        <p:nvSpPr>
          <p:cNvPr id="22" name="TextBox 21">
            <a:extLst>
              <a:ext uri="{FF2B5EF4-FFF2-40B4-BE49-F238E27FC236}">
                <a16:creationId xmlns:a16="http://schemas.microsoft.com/office/drawing/2014/main" id="{F0DFD010-8621-43D4-8303-5F403DFAAAA2}"/>
              </a:ext>
            </a:extLst>
          </p:cNvPr>
          <p:cNvSpPr txBox="1"/>
          <p:nvPr/>
        </p:nvSpPr>
        <p:spPr>
          <a:xfrm>
            <a:off x="7757197" y="6007366"/>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2" name="Straight Connector 1">
            <a:extLst>
              <a:ext uri="{FF2B5EF4-FFF2-40B4-BE49-F238E27FC236}">
                <a16:creationId xmlns:a16="http://schemas.microsoft.com/office/drawing/2014/main" id="{F2D2DD9F-B089-30BA-A4D9-5028FFDD70C1}"/>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16AB8B-2252-F533-8725-BBA551B16419}"/>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ROTATING EQUIPMENTS – PUMPS, COMPRESSORS, TURBINES</a:t>
            </a:r>
          </a:p>
        </p:txBody>
      </p:sp>
    </p:spTree>
    <p:extLst>
      <p:ext uri="{BB962C8B-B14F-4D97-AF65-F5344CB8AC3E}">
        <p14:creationId xmlns:p14="http://schemas.microsoft.com/office/powerpoint/2010/main" val="3425506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pPr defTabSz="685800">
              <a:defRPr/>
            </a:pPr>
            <a:fld id="{3E836D00-5F9B-4DCC-B37C-D4BBF04CB606}"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13</a:t>
            </a:fld>
            <a:endParaRPr lang="en-IN">
              <a:solidFill>
                <a:prstClr val="black">
                  <a:tint val="75000"/>
                </a:prstClr>
              </a:solidFill>
              <a:latin typeface="Calibri" panose="020F0502020204030204"/>
            </a:endParaRPr>
          </a:p>
        </p:txBody>
      </p:sp>
      <p:sp>
        <p:nvSpPr>
          <p:cNvPr id="7" name="TextBox 6">
            <a:extLst>
              <a:ext uri="{FF2B5EF4-FFF2-40B4-BE49-F238E27FC236}">
                <a16:creationId xmlns:a16="http://schemas.microsoft.com/office/drawing/2014/main" id="{D459ACBE-3711-489C-A801-9A9498228D6D}"/>
              </a:ext>
            </a:extLst>
          </p:cNvPr>
          <p:cNvSpPr txBox="1"/>
          <p:nvPr/>
        </p:nvSpPr>
        <p:spPr>
          <a:xfrm>
            <a:off x="191025" y="1219037"/>
            <a:ext cx="8743949" cy="5078313"/>
          </a:xfrm>
          <a:prstGeom prst="rect">
            <a:avLst/>
          </a:prstGeom>
          <a:noFill/>
        </p:spPr>
        <p:txBody>
          <a:bodyPr wrap="square">
            <a:spAutoFit/>
          </a:bodyPr>
          <a:lstStyle/>
          <a:p>
            <a:pPr marL="214313" indent="-214313" defTabSz="685800">
              <a:buFont typeface="Wingdings" panose="05000000000000000000" pitchFamily="2" charset="2"/>
              <a:buChar char="§"/>
              <a:defRPr/>
            </a:pPr>
            <a:r>
              <a:rPr lang="en-IN" dirty="0">
                <a:solidFill>
                  <a:srgbClr val="000000"/>
                </a:solidFill>
                <a:latin typeface="Calibri" panose="020F0502020204030204" pitchFamily="34" charset="0"/>
              </a:rPr>
              <a:t>Minimum wall thickness of a process pipe for a specific internal pressure according to ASME 31.3 Code is given by:</a:t>
            </a:r>
          </a:p>
          <a:p>
            <a:pPr marL="214313" indent="-214313" defTabSz="685800">
              <a:buFont typeface="Wingdings" panose="05000000000000000000" pitchFamily="2" charset="2"/>
              <a:buChar char="§"/>
              <a:defRPr/>
            </a:pPr>
            <a:endParaRPr lang="en-IN" dirty="0">
              <a:solidFill>
                <a:srgbClr val="000000"/>
              </a:solidFill>
              <a:latin typeface="Calibri" panose="020F0502020204030204" pitchFamily="34" charset="0"/>
            </a:endParaRPr>
          </a:p>
          <a:p>
            <a:pPr defTabSz="685800">
              <a:defRPr/>
            </a:pPr>
            <a:endParaRPr lang="en-IN" dirty="0">
              <a:solidFill>
                <a:srgbClr val="000000"/>
              </a:solidFill>
              <a:latin typeface="Cambria Math" panose="02040503050406030204" pitchFamily="18" charset="0"/>
            </a:endParaRPr>
          </a:p>
          <a:p>
            <a:pPr marL="557213" lvl="1" indent="-214313" defTabSz="685800">
              <a:buFont typeface="Arial" panose="020B0604020202020204" pitchFamily="34" charset="0"/>
              <a:buChar char="•"/>
              <a:defRPr/>
            </a:pPr>
            <a:r>
              <a:rPr lang="en-IN" i="1" dirty="0">
                <a:solidFill>
                  <a:srgbClr val="000000"/>
                </a:solidFill>
                <a:latin typeface="Times New Roman" panose="02020603050405020304" pitchFamily="18" charset="0"/>
                <a:cs typeface="Times New Roman" panose="02020603050405020304" pitchFamily="18" charset="0"/>
              </a:rPr>
              <a:t>P</a:t>
            </a:r>
            <a:r>
              <a:rPr lang="en-IN" dirty="0">
                <a:solidFill>
                  <a:srgbClr val="000000"/>
                </a:solidFill>
                <a:latin typeface="Calibri" panose="020F0502020204030204" pitchFamily="34" charset="0"/>
              </a:rPr>
              <a:t> = Design pressure (</a:t>
            </a:r>
            <a:r>
              <a:rPr lang="en-IN" dirty="0" err="1">
                <a:solidFill>
                  <a:srgbClr val="000000"/>
                </a:solidFill>
                <a:latin typeface="Calibri" panose="020F0502020204030204" pitchFamily="34" charset="0"/>
              </a:rPr>
              <a:t>psig</a:t>
            </a:r>
            <a:r>
              <a:rPr lang="en-IN" dirty="0">
                <a:solidFill>
                  <a:srgbClr val="000000"/>
                </a:solidFill>
                <a:latin typeface="Calibri" panose="020F0502020204030204" pitchFamily="34" charset="0"/>
              </a:rPr>
              <a:t>) </a:t>
            </a:r>
          </a:p>
          <a:p>
            <a:pPr marL="557213" lvl="1" indent="-214313" defTabSz="685800">
              <a:buFont typeface="Arial" panose="020B0604020202020204" pitchFamily="34" charset="0"/>
              <a:buChar char="•"/>
              <a:defRPr/>
            </a:pPr>
            <a:r>
              <a:rPr lang="en-US" i="1" dirty="0">
                <a:solidFill>
                  <a:srgbClr val="000000"/>
                </a:solidFill>
                <a:latin typeface="Times New Roman" panose="02020603050405020304" pitchFamily="18" charset="0"/>
                <a:cs typeface="Times New Roman" panose="02020603050405020304" pitchFamily="18" charset="0"/>
              </a:rPr>
              <a:t>D</a:t>
            </a:r>
            <a:r>
              <a:rPr lang="en-US" dirty="0">
                <a:solidFill>
                  <a:srgbClr val="000000"/>
                </a:solidFill>
                <a:latin typeface="Calibri" panose="020F0502020204030204" pitchFamily="34" charset="0"/>
              </a:rPr>
              <a:t> = Pipe outside diameter (in) </a:t>
            </a:r>
          </a:p>
          <a:p>
            <a:pPr marL="557213" lvl="1" indent="-214313" defTabSz="685800">
              <a:buFont typeface="Arial" panose="020B0604020202020204" pitchFamily="34" charset="0"/>
              <a:buChar char="•"/>
              <a:defRPr/>
            </a:pPr>
            <a:r>
              <a:rPr lang="en-US" i="1" dirty="0">
                <a:solidFill>
                  <a:srgbClr val="000000"/>
                </a:solidFill>
                <a:latin typeface="Times New Roman" panose="02020603050405020304" pitchFamily="18" charset="0"/>
                <a:cs typeface="Times New Roman" panose="02020603050405020304" pitchFamily="18" charset="0"/>
              </a:rPr>
              <a:t>S</a:t>
            </a:r>
            <a:r>
              <a:rPr lang="en-US" dirty="0">
                <a:solidFill>
                  <a:srgbClr val="000000"/>
                </a:solidFill>
                <a:latin typeface="Calibri" panose="020F0502020204030204" pitchFamily="34" charset="0"/>
              </a:rPr>
              <a:t> = Allowable stress in tension (psi) </a:t>
            </a:r>
          </a:p>
          <a:p>
            <a:pPr marL="557213" lvl="1" indent="-214313" defTabSz="685800">
              <a:buFont typeface="Arial" panose="020B0604020202020204" pitchFamily="34" charset="0"/>
              <a:buChar char="•"/>
              <a:defRPr/>
            </a:pPr>
            <a:r>
              <a:rPr lang="en-US" i="1" dirty="0">
                <a:solidFill>
                  <a:srgbClr val="000000"/>
                </a:solidFill>
                <a:latin typeface="Times New Roman" panose="02020603050405020304" pitchFamily="18" charset="0"/>
                <a:cs typeface="Times New Roman" panose="02020603050405020304" pitchFamily="18" charset="0"/>
              </a:rPr>
              <a:t>E</a:t>
            </a:r>
            <a:r>
              <a:rPr lang="en-US" dirty="0">
                <a:solidFill>
                  <a:srgbClr val="000000"/>
                </a:solidFill>
                <a:latin typeface="Calibri" panose="020F0502020204030204" pitchFamily="34" charset="0"/>
              </a:rPr>
              <a:t> = Longitudinal joint quality factor </a:t>
            </a:r>
          </a:p>
          <a:p>
            <a:pPr marL="557213" lvl="1" indent="-214313" defTabSz="685800">
              <a:buFont typeface="Arial" panose="020B0604020202020204" pitchFamily="34" charset="0"/>
              <a:buChar char="•"/>
              <a:defRPr/>
            </a:pPr>
            <a:r>
              <a:rPr lang="en-US" i="1" dirty="0">
                <a:solidFill>
                  <a:srgbClr val="000000"/>
                </a:solidFill>
                <a:latin typeface="Times New Roman" panose="02020603050405020304" pitchFamily="18" charset="0"/>
                <a:cs typeface="Times New Roman" panose="02020603050405020304" pitchFamily="18" charset="0"/>
              </a:rPr>
              <a:t>Y</a:t>
            </a:r>
            <a:r>
              <a:rPr lang="en-US" dirty="0">
                <a:solidFill>
                  <a:srgbClr val="000000"/>
                </a:solidFill>
                <a:latin typeface="Calibri" panose="020F0502020204030204" pitchFamily="34" charset="0"/>
              </a:rPr>
              <a:t> = Wall thickness correction factor </a:t>
            </a:r>
          </a:p>
          <a:p>
            <a:pPr defTabSz="685800">
              <a:defRPr/>
            </a:pPr>
            <a:endParaRPr lang="en-US" dirty="0">
              <a:solidFill>
                <a:srgbClr val="000000"/>
              </a:solidFill>
              <a:latin typeface="Calibri" panose="020F0502020204030204" pitchFamily="34" charset="0"/>
            </a:endParaRPr>
          </a:p>
          <a:p>
            <a:pPr defTabSz="685800">
              <a:defRPr/>
            </a:pPr>
            <a:endParaRPr lang="en-IN" dirty="0">
              <a:solidFill>
                <a:srgbClr val="000000"/>
              </a:solidFill>
              <a:latin typeface="Cambria Math" panose="02040503050406030204" pitchFamily="18" charset="0"/>
            </a:endParaRPr>
          </a:p>
          <a:p>
            <a:pPr defTabSz="685800">
              <a:defRPr/>
            </a:pPr>
            <a:endParaRPr lang="en-IN" dirty="0">
              <a:solidFill>
                <a:srgbClr val="000000"/>
              </a:solidFill>
              <a:latin typeface="Cambria Math" panose="02040503050406030204" pitchFamily="18" charset="0"/>
            </a:endParaRPr>
          </a:p>
          <a:p>
            <a:pPr marL="557213" lvl="1" indent="-214313" defTabSz="685800">
              <a:buFont typeface="Arial" panose="020B0604020202020204" pitchFamily="34" charset="0"/>
              <a:buChar char="•"/>
              <a:defRPr/>
            </a:pPr>
            <a:r>
              <a:rPr lang="en-US" i="1" dirty="0" err="1">
                <a:solidFill>
                  <a:srgbClr val="000000"/>
                </a:solidFill>
                <a:latin typeface="Times New Roman" panose="02020603050405020304" pitchFamily="18" charset="0"/>
                <a:cs typeface="Times New Roman" panose="02020603050405020304" pitchFamily="18" charset="0"/>
              </a:rPr>
              <a:t>t</a:t>
            </a:r>
            <a:r>
              <a:rPr lang="en-US" sz="900" i="1" dirty="0" err="1">
                <a:solidFill>
                  <a:srgbClr val="000000"/>
                </a:solidFill>
                <a:latin typeface="Times New Roman" panose="02020603050405020304" pitchFamily="18" charset="0"/>
                <a:cs typeface="Times New Roman" panose="02020603050405020304" pitchFamily="18" charset="0"/>
              </a:rPr>
              <a:t>min</a:t>
            </a:r>
            <a:r>
              <a:rPr lang="en-US" sz="900" dirty="0">
                <a:solidFill>
                  <a:srgbClr val="000000"/>
                </a:solidFill>
                <a:latin typeface="Calibri" panose="020F0502020204030204" pitchFamily="34" charset="0"/>
              </a:rPr>
              <a:t> </a:t>
            </a:r>
            <a:r>
              <a:rPr lang="en-US" dirty="0">
                <a:solidFill>
                  <a:srgbClr val="000000"/>
                </a:solidFill>
                <a:latin typeface="Calibri" panose="020F0502020204030204" pitchFamily="34" charset="0"/>
              </a:rPr>
              <a:t>= Pipe thickness + Corrosion allowance </a:t>
            </a:r>
          </a:p>
          <a:p>
            <a:pPr marL="557213" lvl="1" indent="-214313" defTabSz="685800">
              <a:buFont typeface="Arial" panose="020B0604020202020204" pitchFamily="34" charset="0"/>
              <a:buChar char="•"/>
              <a:defRPr/>
            </a:pPr>
            <a:r>
              <a:rPr lang="en-IN" i="1" dirty="0">
                <a:solidFill>
                  <a:srgbClr val="000000"/>
                </a:solidFill>
                <a:latin typeface="Times New Roman" panose="02020603050405020304" pitchFamily="18" charset="0"/>
                <a:cs typeface="Times New Roman" panose="02020603050405020304" pitchFamily="18" charset="0"/>
              </a:rPr>
              <a:t>CA</a:t>
            </a:r>
            <a:r>
              <a:rPr lang="en-IN" dirty="0">
                <a:solidFill>
                  <a:srgbClr val="000000"/>
                </a:solidFill>
                <a:latin typeface="Calibri" panose="020F0502020204030204" pitchFamily="34" charset="0"/>
              </a:rPr>
              <a:t> = Corrosion allowances</a:t>
            </a:r>
          </a:p>
          <a:p>
            <a:pPr defTabSz="685800">
              <a:defRPr/>
            </a:pPr>
            <a:endParaRPr lang="en-IN" dirty="0">
              <a:solidFill>
                <a:srgbClr val="000000"/>
              </a:solidFill>
              <a:latin typeface="Cambria Math" panose="02040503050406030204" pitchFamily="18" charset="0"/>
            </a:endParaRPr>
          </a:p>
          <a:p>
            <a:pPr defTabSz="685800">
              <a:defRPr/>
            </a:pPr>
            <a:endParaRPr lang="en-IN" dirty="0">
              <a:solidFill>
                <a:srgbClr val="000000"/>
              </a:solidFill>
              <a:latin typeface="Cambria Math" panose="02040503050406030204" pitchFamily="18" charset="0"/>
            </a:endParaRPr>
          </a:p>
          <a:p>
            <a:pPr defTabSz="685800">
              <a:defRPr/>
            </a:pPr>
            <a:endParaRPr lang="en-IN" dirty="0">
              <a:solidFill>
                <a:srgbClr val="000000"/>
              </a:solidFill>
              <a:latin typeface="Cambria Math" panose="02040503050406030204" pitchFamily="18" charset="0"/>
            </a:endParaRPr>
          </a:p>
          <a:p>
            <a:pPr marL="557213" lvl="1" indent="-214313" defTabSz="685800">
              <a:buFont typeface="Arial" panose="020B0604020202020204" pitchFamily="34" charset="0"/>
              <a:buChar char="•"/>
              <a:defRPr/>
            </a:pPr>
            <a:r>
              <a:rPr lang="en-IN" i="1" dirty="0" err="1">
                <a:solidFill>
                  <a:srgbClr val="000000"/>
                </a:solidFill>
                <a:latin typeface="Times New Roman" panose="02020603050405020304" pitchFamily="18" charset="0"/>
                <a:cs typeface="Times New Roman" panose="02020603050405020304" pitchFamily="18" charset="0"/>
              </a:rPr>
              <a:t>t</a:t>
            </a:r>
            <a:r>
              <a:rPr lang="en-IN" sz="900" i="1" dirty="0" err="1">
                <a:solidFill>
                  <a:srgbClr val="000000"/>
                </a:solidFill>
                <a:latin typeface="Times New Roman" panose="02020603050405020304" pitchFamily="18" charset="0"/>
                <a:cs typeface="Times New Roman" panose="02020603050405020304" pitchFamily="18" charset="0"/>
              </a:rPr>
              <a:t>nom</a:t>
            </a:r>
            <a:r>
              <a:rPr lang="en-IN" sz="900" dirty="0">
                <a:solidFill>
                  <a:srgbClr val="000000"/>
                </a:solidFill>
                <a:latin typeface="Calibri" panose="020F0502020204030204" pitchFamily="34" charset="0"/>
              </a:rPr>
              <a:t> </a:t>
            </a:r>
            <a:r>
              <a:rPr lang="en-IN" dirty="0">
                <a:solidFill>
                  <a:srgbClr val="000000"/>
                </a:solidFill>
                <a:latin typeface="Calibri" panose="020F0502020204030204" pitchFamily="34" charset="0"/>
              </a:rPr>
              <a:t>= Nominal thickness </a:t>
            </a:r>
            <a:endParaRPr lang="en-IN" dirty="0">
              <a:solidFill>
                <a:prstClr val="black"/>
              </a:solidFill>
              <a:latin typeface="Calibri" panose="020F0502020204030204"/>
            </a:endParaRPr>
          </a:p>
        </p:txBody>
      </p:sp>
      <p:sp>
        <p:nvSpPr>
          <p:cNvPr id="9" name="TextBox 8">
            <a:extLst>
              <a:ext uri="{FF2B5EF4-FFF2-40B4-BE49-F238E27FC236}">
                <a16:creationId xmlns:a16="http://schemas.microsoft.com/office/drawing/2014/main" id="{A5FFF713-AD18-4700-8431-8C686839D943}"/>
              </a:ext>
            </a:extLst>
          </p:cNvPr>
          <p:cNvSpPr txBox="1"/>
          <p:nvPr/>
        </p:nvSpPr>
        <p:spPr>
          <a:xfrm>
            <a:off x="139700" y="849705"/>
            <a:ext cx="5467350" cy="369332"/>
          </a:xfrm>
          <a:prstGeom prst="rect">
            <a:avLst/>
          </a:prstGeom>
          <a:noFill/>
        </p:spPr>
        <p:txBody>
          <a:bodyPr wrap="square">
            <a:spAutoFit/>
          </a:bodyPr>
          <a:lstStyle/>
          <a:p>
            <a:pPr defTabSz="685800">
              <a:defRPr/>
            </a:pP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Minimum Wall Thickness for a Pipe (ASME 31.3)</a:t>
            </a:r>
          </a:p>
        </p:txBody>
      </p:sp>
      <p:pic>
        <p:nvPicPr>
          <p:cNvPr id="3" name="Picture 2">
            <a:extLst>
              <a:ext uri="{FF2B5EF4-FFF2-40B4-BE49-F238E27FC236}">
                <a16:creationId xmlns:a16="http://schemas.microsoft.com/office/drawing/2014/main" id="{67C2D55D-E820-4E99-87B3-D5B08E98D87B}"/>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3382953" y="1879445"/>
            <a:ext cx="1889142" cy="435429"/>
          </a:xfrm>
          <a:prstGeom prst="rect">
            <a:avLst/>
          </a:prstGeom>
        </p:spPr>
      </p:pic>
      <p:pic>
        <p:nvPicPr>
          <p:cNvPr id="15" name="Picture 14">
            <a:extLst>
              <a:ext uri="{FF2B5EF4-FFF2-40B4-BE49-F238E27FC236}">
                <a16:creationId xmlns:a16="http://schemas.microsoft.com/office/drawing/2014/main" id="{790C981E-AC2E-4DC8-93FA-1E49FF12CE24}"/>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3729238" y="4090674"/>
            <a:ext cx="1196571" cy="165715"/>
          </a:xfrm>
          <a:prstGeom prst="rect">
            <a:avLst/>
          </a:prstGeom>
        </p:spPr>
      </p:pic>
      <p:pic>
        <p:nvPicPr>
          <p:cNvPr id="20" name="Picture 19">
            <a:extLst>
              <a:ext uri="{FF2B5EF4-FFF2-40B4-BE49-F238E27FC236}">
                <a16:creationId xmlns:a16="http://schemas.microsoft.com/office/drawing/2014/main" id="{3CBB0B01-CDD2-4936-9F9C-9F8965515D62}"/>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3784094" y="5449827"/>
            <a:ext cx="1086857" cy="382859"/>
          </a:xfrm>
          <a:prstGeom prst="rect">
            <a:avLst/>
          </a:prstGeom>
        </p:spPr>
      </p:pic>
      <p:cxnSp>
        <p:nvCxnSpPr>
          <p:cNvPr id="2" name="Straight Connector 1">
            <a:extLst>
              <a:ext uri="{FF2B5EF4-FFF2-40B4-BE49-F238E27FC236}">
                <a16:creationId xmlns:a16="http://schemas.microsoft.com/office/drawing/2014/main" id="{958D9DE9-BD82-3C5C-D3BC-8DE06F998B96}"/>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3A692F8-B921-4674-42C1-AE553873D72B}"/>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PIPES </a:t>
            </a:r>
          </a:p>
        </p:txBody>
      </p:sp>
    </p:spTree>
    <p:extLst>
      <p:ext uri="{BB962C8B-B14F-4D97-AF65-F5344CB8AC3E}">
        <p14:creationId xmlns:p14="http://schemas.microsoft.com/office/powerpoint/2010/main" val="1534030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pPr defTabSz="685800">
              <a:defRPr/>
            </a:pPr>
            <a:fld id="{3E836D00-5F9B-4DCC-B37C-D4BBF04CB606}"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14</a:t>
            </a:fld>
            <a:endParaRPr lang="en-IN">
              <a:solidFill>
                <a:prstClr val="black">
                  <a:tint val="75000"/>
                </a:prstClr>
              </a:solidFill>
              <a:latin typeface="Calibri" panose="020F0502020204030204"/>
            </a:endParaRPr>
          </a:p>
        </p:txBody>
      </p:sp>
      <p:sp>
        <p:nvSpPr>
          <p:cNvPr id="22" name="TextBox 21">
            <a:extLst>
              <a:ext uri="{FF2B5EF4-FFF2-40B4-BE49-F238E27FC236}">
                <a16:creationId xmlns:a16="http://schemas.microsoft.com/office/drawing/2014/main" id="{C2818869-8433-4CBB-B15B-88252853C77D}"/>
              </a:ext>
            </a:extLst>
          </p:cNvPr>
          <p:cNvSpPr txBox="1"/>
          <p:nvPr/>
        </p:nvSpPr>
        <p:spPr>
          <a:xfrm>
            <a:off x="150916" y="1188395"/>
            <a:ext cx="8731249" cy="1569660"/>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600" dirty="0">
                <a:solidFill>
                  <a:srgbClr val="000000"/>
                </a:solidFill>
                <a:latin typeface="Calibri" panose="020F0502020204030204" pitchFamily="34" charset="0"/>
              </a:rPr>
              <a:t>Determine the pipe wall thickness according to ASME 31.3 Code for the following conditions: </a:t>
            </a:r>
          </a:p>
          <a:p>
            <a:pPr marL="557213" lvl="1" indent="-214313" defTabSz="685800">
              <a:buFont typeface="Arial" panose="020B0604020202020204" pitchFamily="34" charset="0"/>
              <a:buChar char="•"/>
              <a:defRPr/>
            </a:pPr>
            <a:r>
              <a:rPr lang="en-IN" sz="1600" dirty="0">
                <a:solidFill>
                  <a:srgbClr val="000000"/>
                </a:solidFill>
                <a:latin typeface="Calibri" panose="020F0502020204030204" pitchFamily="34" charset="0"/>
              </a:rPr>
              <a:t>Design </a:t>
            </a:r>
            <a:r>
              <a:rPr lang="en-IN" sz="1600" i="1" dirty="0">
                <a:solidFill>
                  <a:srgbClr val="000000"/>
                </a:solidFill>
                <a:latin typeface="Calibri" panose="020F0502020204030204" pitchFamily="34" charset="0"/>
              </a:rPr>
              <a:t>T</a:t>
            </a:r>
            <a:r>
              <a:rPr lang="en-IN" sz="1600" dirty="0">
                <a:solidFill>
                  <a:srgbClr val="000000"/>
                </a:solidFill>
                <a:latin typeface="Calibri" panose="020F0502020204030204" pitchFamily="34" charset="0"/>
              </a:rPr>
              <a:t> = 800</a:t>
            </a:r>
            <a:r>
              <a:rPr lang="en-IN" sz="1600" dirty="0">
                <a:solidFill>
                  <a:prstClr val="black"/>
                </a:solidFill>
                <a:latin typeface="Calibri" panose="020F0502020204030204"/>
              </a:rPr>
              <a:t> °</a:t>
            </a:r>
            <a:r>
              <a:rPr lang="en-IN" sz="1600" dirty="0">
                <a:solidFill>
                  <a:srgbClr val="000000"/>
                </a:solidFill>
                <a:latin typeface="Calibri" panose="020F0502020204030204" pitchFamily="34" charset="0"/>
              </a:rPr>
              <a:t>F. </a:t>
            </a:r>
          </a:p>
          <a:p>
            <a:pPr marL="557213" lvl="1" indent="-214313" defTabSz="685800">
              <a:buFont typeface="Arial" panose="020B0604020202020204" pitchFamily="34" charset="0"/>
              <a:buChar char="•"/>
              <a:defRPr/>
            </a:pPr>
            <a:r>
              <a:rPr lang="en-IN" sz="1600" dirty="0">
                <a:solidFill>
                  <a:srgbClr val="000000"/>
                </a:solidFill>
                <a:latin typeface="Calibri" panose="020F0502020204030204" pitchFamily="34" charset="0"/>
              </a:rPr>
              <a:t>Design </a:t>
            </a:r>
            <a:r>
              <a:rPr lang="en-IN" sz="1600" i="1" dirty="0">
                <a:solidFill>
                  <a:srgbClr val="000000"/>
                </a:solidFill>
                <a:latin typeface="Calibri" panose="020F0502020204030204" pitchFamily="34" charset="0"/>
              </a:rPr>
              <a:t>P</a:t>
            </a:r>
            <a:r>
              <a:rPr lang="en-IN" sz="1600" dirty="0">
                <a:solidFill>
                  <a:srgbClr val="000000"/>
                </a:solidFill>
                <a:latin typeface="Calibri" panose="020F0502020204030204" pitchFamily="34" charset="0"/>
              </a:rPr>
              <a:t> = 800 </a:t>
            </a:r>
            <a:r>
              <a:rPr lang="en-IN" sz="1600" dirty="0" err="1">
                <a:solidFill>
                  <a:srgbClr val="000000"/>
                </a:solidFill>
                <a:latin typeface="Calibri" panose="020F0502020204030204" pitchFamily="34" charset="0"/>
              </a:rPr>
              <a:t>psig</a:t>
            </a:r>
            <a:r>
              <a:rPr lang="en-IN" sz="1600" dirty="0">
                <a:solidFill>
                  <a:srgbClr val="000000"/>
                </a:solidFill>
                <a:latin typeface="Calibri" panose="020F0502020204030204" pitchFamily="34" charset="0"/>
              </a:rPr>
              <a:t>. </a:t>
            </a:r>
          </a:p>
          <a:p>
            <a:pPr marL="557213" lvl="1" indent="-214313" defTabSz="685800">
              <a:buFont typeface="Arial" panose="020B0604020202020204" pitchFamily="34" charset="0"/>
              <a:buChar char="•"/>
              <a:defRPr/>
            </a:pPr>
            <a:r>
              <a:rPr lang="en-US" sz="1600" dirty="0">
                <a:solidFill>
                  <a:srgbClr val="000000"/>
                </a:solidFill>
                <a:latin typeface="Calibri" panose="020F0502020204030204" pitchFamily="34" charset="0"/>
              </a:rPr>
              <a:t>Pipe outside diameter = 10 in. </a:t>
            </a:r>
          </a:p>
          <a:p>
            <a:pPr marL="557213" lvl="1" indent="-214313" defTabSz="685800">
              <a:buFont typeface="Arial" panose="020B0604020202020204" pitchFamily="34" charset="0"/>
              <a:buChar char="•"/>
              <a:defRPr/>
            </a:pPr>
            <a:r>
              <a:rPr lang="en-US" sz="1600" dirty="0">
                <a:solidFill>
                  <a:srgbClr val="000000"/>
                </a:solidFill>
                <a:latin typeface="Calibri" panose="020F0502020204030204" pitchFamily="34" charset="0"/>
              </a:rPr>
              <a:t>Material: Carbon Steel A106, Grade B, Seamless. </a:t>
            </a:r>
          </a:p>
          <a:p>
            <a:pPr marL="557213" lvl="1" indent="-214313" defTabSz="685800">
              <a:buFont typeface="Arial" panose="020B0604020202020204" pitchFamily="34" charset="0"/>
              <a:buChar char="•"/>
              <a:defRPr/>
            </a:pPr>
            <a:r>
              <a:rPr lang="en-IN" sz="1600" dirty="0">
                <a:solidFill>
                  <a:srgbClr val="000000"/>
                </a:solidFill>
                <a:latin typeface="Calibri" panose="020F0502020204030204" pitchFamily="34" charset="0"/>
              </a:rPr>
              <a:t>Corrosion allowance = 0.0625 in. </a:t>
            </a:r>
            <a:endParaRPr lang="en-IN" sz="1600" dirty="0">
              <a:solidFill>
                <a:prstClr val="black"/>
              </a:solidFill>
              <a:latin typeface="Calibri" panose="020F0502020204030204"/>
            </a:endParaRPr>
          </a:p>
        </p:txBody>
      </p:sp>
      <p:pic>
        <p:nvPicPr>
          <p:cNvPr id="24" name="Picture 23">
            <a:extLst>
              <a:ext uri="{FF2B5EF4-FFF2-40B4-BE49-F238E27FC236}">
                <a16:creationId xmlns:a16="http://schemas.microsoft.com/office/drawing/2014/main" id="{552ACD99-E97B-453C-86F8-92BF359BE75B}"/>
              </a:ext>
            </a:extLst>
          </p:cNvPr>
          <p:cNvPicPr>
            <a:picLocks noChangeAspect="1"/>
          </p:cNvPicPr>
          <p:nvPr/>
        </p:nvPicPr>
        <p:blipFill>
          <a:blip r:embed="rId2"/>
          <a:stretch>
            <a:fillRect/>
          </a:stretch>
        </p:blipFill>
        <p:spPr>
          <a:xfrm>
            <a:off x="-52416" y="2658912"/>
            <a:ext cx="9248833" cy="1495847"/>
          </a:xfrm>
          <a:prstGeom prst="rect">
            <a:avLst/>
          </a:prstGeom>
        </p:spPr>
      </p:pic>
      <p:pic>
        <p:nvPicPr>
          <p:cNvPr id="26" name="Picture 25">
            <a:extLst>
              <a:ext uri="{FF2B5EF4-FFF2-40B4-BE49-F238E27FC236}">
                <a16:creationId xmlns:a16="http://schemas.microsoft.com/office/drawing/2014/main" id="{F7C44685-BB18-4C52-84BC-B6C41CB44F64}"/>
              </a:ext>
            </a:extLst>
          </p:cNvPr>
          <p:cNvPicPr>
            <a:picLocks noChangeAspect="1"/>
          </p:cNvPicPr>
          <p:nvPr/>
        </p:nvPicPr>
        <p:blipFill>
          <a:blip r:embed="rId3"/>
          <a:stretch>
            <a:fillRect/>
          </a:stretch>
        </p:blipFill>
        <p:spPr>
          <a:xfrm>
            <a:off x="2103365" y="4561521"/>
            <a:ext cx="6739113" cy="1678469"/>
          </a:xfrm>
          <a:prstGeom prst="rect">
            <a:avLst/>
          </a:prstGeom>
        </p:spPr>
      </p:pic>
      <p:sp>
        <p:nvSpPr>
          <p:cNvPr id="30" name="TextBox 29">
            <a:extLst>
              <a:ext uri="{FF2B5EF4-FFF2-40B4-BE49-F238E27FC236}">
                <a16:creationId xmlns:a16="http://schemas.microsoft.com/office/drawing/2014/main" id="{DE6BF317-DA19-4583-BF9B-AA25785D97B3}"/>
              </a:ext>
            </a:extLst>
          </p:cNvPr>
          <p:cNvSpPr txBox="1"/>
          <p:nvPr/>
        </p:nvSpPr>
        <p:spPr>
          <a:xfrm>
            <a:off x="301522" y="5000488"/>
            <a:ext cx="1801843" cy="830997"/>
          </a:xfrm>
          <a:prstGeom prst="rect">
            <a:avLst/>
          </a:prstGeom>
          <a:noFill/>
        </p:spPr>
        <p:txBody>
          <a:bodyPr wrap="square">
            <a:spAutoFit/>
          </a:bodyPr>
          <a:lstStyle/>
          <a:p>
            <a:pPr algn="ctr" defTabSz="685800">
              <a:defRPr/>
            </a:pPr>
            <a:r>
              <a:rPr lang="en-IN" sz="1600" b="1" dirty="0">
                <a:solidFill>
                  <a:srgbClr val="000000"/>
                </a:solidFill>
                <a:latin typeface="Calibri" panose="020F0502020204030204" pitchFamily="34" charset="0"/>
              </a:rPr>
              <a:t>Correction Factor</a:t>
            </a:r>
          </a:p>
          <a:p>
            <a:pPr algn="ctr" defTabSz="685800">
              <a:defRPr/>
            </a:pPr>
            <a:r>
              <a:rPr lang="en-IN" sz="1600" dirty="0">
                <a:solidFill>
                  <a:srgbClr val="000000"/>
                </a:solidFill>
                <a:latin typeface="Calibri" panose="020F0502020204030204" pitchFamily="34" charset="0"/>
              </a:rPr>
              <a:t>(source: </a:t>
            </a:r>
            <a:r>
              <a:rPr lang="en-IN" sz="1600" dirty="0" err="1">
                <a:solidFill>
                  <a:srgbClr val="000000"/>
                </a:solidFill>
                <a:latin typeface="Calibri" panose="020F0502020204030204" pitchFamily="34" charset="0"/>
              </a:rPr>
              <a:t>Carruci</a:t>
            </a:r>
            <a:r>
              <a:rPr lang="en-IN" sz="1600" dirty="0">
                <a:solidFill>
                  <a:srgbClr val="000000"/>
                </a:solidFill>
                <a:latin typeface="Calibri" panose="020F0502020204030204" pitchFamily="34" charset="0"/>
              </a:rPr>
              <a:t> V.A., 2000) </a:t>
            </a:r>
            <a:endParaRPr lang="en-IN" sz="1600" dirty="0">
              <a:solidFill>
                <a:prstClr val="black"/>
              </a:solidFill>
              <a:latin typeface="Calibri" panose="020F0502020204030204"/>
            </a:endParaRPr>
          </a:p>
        </p:txBody>
      </p:sp>
      <p:sp>
        <p:nvSpPr>
          <p:cNvPr id="32" name="TextBox 31">
            <a:extLst>
              <a:ext uri="{FF2B5EF4-FFF2-40B4-BE49-F238E27FC236}">
                <a16:creationId xmlns:a16="http://schemas.microsoft.com/office/drawing/2014/main" id="{3F74925D-793C-417D-BC45-5C3C2491732B}"/>
              </a:ext>
            </a:extLst>
          </p:cNvPr>
          <p:cNvSpPr txBox="1"/>
          <p:nvPr/>
        </p:nvSpPr>
        <p:spPr>
          <a:xfrm>
            <a:off x="301522" y="4120594"/>
            <a:ext cx="8112228" cy="338554"/>
          </a:xfrm>
          <a:prstGeom prst="rect">
            <a:avLst/>
          </a:prstGeom>
          <a:noFill/>
        </p:spPr>
        <p:txBody>
          <a:bodyPr wrap="square">
            <a:spAutoFit/>
          </a:bodyPr>
          <a:lstStyle/>
          <a:p>
            <a:pPr algn="ctr" defTabSz="685800">
              <a:defRPr/>
            </a:pPr>
            <a:r>
              <a:rPr lang="en-US" sz="1600" b="1" dirty="0">
                <a:solidFill>
                  <a:srgbClr val="000000"/>
                </a:solidFill>
                <a:latin typeface="Calibri" panose="020F0502020204030204" pitchFamily="34" charset="0"/>
              </a:rPr>
              <a:t>Allowable Stress at designated temperature </a:t>
            </a:r>
            <a:r>
              <a:rPr lang="en-US" sz="1600" dirty="0">
                <a:solidFill>
                  <a:srgbClr val="000000"/>
                </a:solidFill>
                <a:latin typeface="Calibri" panose="020F0502020204030204" pitchFamily="34" charset="0"/>
              </a:rPr>
              <a:t>(source: </a:t>
            </a:r>
            <a:r>
              <a:rPr lang="en-US" sz="1600" dirty="0" err="1">
                <a:solidFill>
                  <a:srgbClr val="000000"/>
                </a:solidFill>
                <a:latin typeface="Calibri" panose="020F0502020204030204" pitchFamily="34" charset="0"/>
              </a:rPr>
              <a:t>Carruci</a:t>
            </a:r>
            <a:r>
              <a:rPr lang="en-US" sz="1600" dirty="0">
                <a:solidFill>
                  <a:srgbClr val="000000"/>
                </a:solidFill>
                <a:latin typeface="Calibri" panose="020F0502020204030204" pitchFamily="34" charset="0"/>
              </a:rPr>
              <a:t> V.A., 2000) </a:t>
            </a:r>
            <a:endParaRPr lang="en-IN" sz="1600" dirty="0">
              <a:solidFill>
                <a:prstClr val="black"/>
              </a:solidFill>
              <a:latin typeface="Calibri" panose="020F0502020204030204"/>
            </a:endParaRPr>
          </a:p>
        </p:txBody>
      </p:sp>
      <p:cxnSp>
        <p:nvCxnSpPr>
          <p:cNvPr id="2" name="Straight Connector 1">
            <a:extLst>
              <a:ext uri="{FF2B5EF4-FFF2-40B4-BE49-F238E27FC236}">
                <a16:creationId xmlns:a16="http://schemas.microsoft.com/office/drawing/2014/main" id="{48339B6A-9FE2-1F69-A275-4BEA1E33CC96}"/>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5F8B040-7E8B-8FD9-D5BD-D09319E7A79C}"/>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PIPES </a:t>
            </a:r>
          </a:p>
        </p:txBody>
      </p:sp>
      <p:sp>
        <p:nvSpPr>
          <p:cNvPr id="7" name="TextBox 6">
            <a:extLst>
              <a:ext uri="{FF2B5EF4-FFF2-40B4-BE49-F238E27FC236}">
                <a16:creationId xmlns:a16="http://schemas.microsoft.com/office/drawing/2014/main" id="{70A015A6-94C8-F026-BCF6-CDB85AA08EAD}"/>
              </a:ext>
            </a:extLst>
          </p:cNvPr>
          <p:cNvSpPr txBox="1"/>
          <p:nvPr/>
        </p:nvSpPr>
        <p:spPr>
          <a:xfrm>
            <a:off x="139700" y="849705"/>
            <a:ext cx="5467350" cy="369332"/>
          </a:xfrm>
          <a:prstGeom prst="rect">
            <a:avLst/>
          </a:prstGeom>
          <a:noFill/>
        </p:spPr>
        <p:txBody>
          <a:bodyPr wrap="square">
            <a:spAutoFit/>
          </a:bodyPr>
          <a:lstStyle/>
          <a:p>
            <a:pPr defTabSz="685800">
              <a:defRPr/>
            </a:pP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Minimum Wall Thickness for a Pipe (ASME 31.3)</a:t>
            </a:r>
          </a:p>
        </p:txBody>
      </p:sp>
    </p:spTree>
    <p:extLst>
      <p:ext uri="{BB962C8B-B14F-4D97-AF65-F5344CB8AC3E}">
        <p14:creationId xmlns:p14="http://schemas.microsoft.com/office/powerpoint/2010/main" val="2721522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pPr defTabSz="685800">
              <a:defRPr/>
            </a:pPr>
            <a:fld id="{3E836D00-5F9B-4DCC-B37C-D4BBF04CB606}"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15</a:t>
            </a:fld>
            <a:endParaRPr lang="en-IN">
              <a:solidFill>
                <a:prstClr val="black">
                  <a:tint val="75000"/>
                </a:prstClr>
              </a:solidFill>
              <a:latin typeface="Calibri" panose="020F0502020204030204"/>
            </a:endParaRPr>
          </a:p>
        </p:txBody>
      </p:sp>
      <p:pic>
        <p:nvPicPr>
          <p:cNvPr id="3" name="Picture 2">
            <a:extLst>
              <a:ext uri="{FF2B5EF4-FFF2-40B4-BE49-F238E27FC236}">
                <a16:creationId xmlns:a16="http://schemas.microsoft.com/office/drawing/2014/main" id="{5732FFA8-D5E6-40B1-9DE9-2A0D501B1D14}"/>
              </a:ext>
            </a:extLst>
          </p:cNvPr>
          <p:cNvPicPr>
            <a:picLocks noChangeAspect="1"/>
          </p:cNvPicPr>
          <p:nvPr/>
        </p:nvPicPr>
        <p:blipFill>
          <a:blip r:embed="rId2"/>
          <a:stretch>
            <a:fillRect/>
          </a:stretch>
        </p:blipFill>
        <p:spPr>
          <a:xfrm>
            <a:off x="246058" y="1146756"/>
            <a:ext cx="5924006" cy="5182428"/>
          </a:xfrm>
          <a:prstGeom prst="rect">
            <a:avLst/>
          </a:prstGeom>
        </p:spPr>
      </p:pic>
      <p:sp>
        <p:nvSpPr>
          <p:cNvPr id="13" name="TextBox 12">
            <a:extLst>
              <a:ext uri="{FF2B5EF4-FFF2-40B4-BE49-F238E27FC236}">
                <a16:creationId xmlns:a16="http://schemas.microsoft.com/office/drawing/2014/main" id="{64F8190E-04B5-440D-A248-5E81B64D848F}"/>
              </a:ext>
            </a:extLst>
          </p:cNvPr>
          <p:cNvSpPr txBox="1"/>
          <p:nvPr/>
        </p:nvSpPr>
        <p:spPr>
          <a:xfrm>
            <a:off x="6342323" y="3526785"/>
            <a:ext cx="2288654" cy="507831"/>
          </a:xfrm>
          <a:prstGeom prst="rect">
            <a:avLst/>
          </a:prstGeom>
          <a:noFill/>
        </p:spPr>
        <p:txBody>
          <a:bodyPr wrap="square">
            <a:spAutoFit/>
          </a:bodyPr>
          <a:lstStyle/>
          <a:p>
            <a:pPr algn="ctr" defTabSz="685800">
              <a:defRPr/>
            </a:pPr>
            <a:r>
              <a:rPr lang="en-IN" sz="1350" b="1" dirty="0">
                <a:solidFill>
                  <a:srgbClr val="000000"/>
                </a:solidFill>
                <a:latin typeface="Calibri" panose="020F0502020204030204" pitchFamily="34" charset="0"/>
              </a:rPr>
              <a:t>Joint Quality Factor</a:t>
            </a:r>
          </a:p>
          <a:p>
            <a:pPr algn="ctr" defTabSz="685800">
              <a:defRPr/>
            </a:pPr>
            <a:r>
              <a:rPr lang="en-IN" sz="1350" dirty="0">
                <a:solidFill>
                  <a:srgbClr val="000000"/>
                </a:solidFill>
                <a:latin typeface="Calibri" panose="020F0502020204030204" pitchFamily="34" charset="0"/>
              </a:rPr>
              <a:t>(source: </a:t>
            </a:r>
            <a:r>
              <a:rPr lang="en-IN" sz="1350" dirty="0" err="1">
                <a:solidFill>
                  <a:srgbClr val="000000"/>
                </a:solidFill>
                <a:latin typeface="Calibri" panose="020F0502020204030204" pitchFamily="34" charset="0"/>
              </a:rPr>
              <a:t>Carruci</a:t>
            </a:r>
            <a:r>
              <a:rPr lang="en-IN" sz="1350" dirty="0">
                <a:solidFill>
                  <a:srgbClr val="000000"/>
                </a:solidFill>
                <a:latin typeface="Calibri" panose="020F0502020204030204" pitchFamily="34" charset="0"/>
              </a:rPr>
              <a:t> V.A., 2000) </a:t>
            </a:r>
            <a:endParaRPr lang="en-IN" sz="1350" dirty="0">
              <a:solidFill>
                <a:prstClr val="black"/>
              </a:solidFill>
              <a:latin typeface="Calibri" panose="020F0502020204030204"/>
            </a:endParaRPr>
          </a:p>
        </p:txBody>
      </p:sp>
      <p:cxnSp>
        <p:nvCxnSpPr>
          <p:cNvPr id="2" name="Straight Connector 1">
            <a:extLst>
              <a:ext uri="{FF2B5EF4-FFF2-40B4-BE49-F238E27FC236}">
                <a16:creationId xmlns:a16="http://schemas.microsoft.com/office/drawing/2014/main" id="{4ACE5BE3-ABD5-C802-206A-1F264F26C2FA}"/>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268D8F9-7660-D7AE-C1DD-36BAA426EB7C}"/>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PIPES </a:t>
            </a:r>
          </a:p>
        </p:txBody>
      </p:sp>
      <p:sp>
        <p:nvSpPr>
          <p:cNvPr id="10" name="TextBox 9">
            <a:extLst>
              <a:ext uri="{FF2B5EF4-FFF2-40B4-BE49-F238E27FC236}">
                <a16:creationId xmlns:a16="http://schemas.microsoft.com/office/drawing/2014/main" id="{D28036A3-30DC-2B48-B66B-58FFA65C31B5}"/>
              </a:ext>
            </a:extLst>
          </p:cNvPr>
          <p:cNvSpPr txBox="1"/>
          <p:nvPr/>
        </p:nvSpPr>
        <p:spPr>
          <a:xfrm>
            <a:off x="139700" y="849705"/>
            <a:ext cx="5467350" cy="369332"/>
          </a:xfrm>
          <a:prstGeom prst="rect">
            <a:avLst/>
          </a:prstGeom>
          <a:noFill/>
        </p:spPr>
        <p:txBody>
          <a:bodyPr wrap="square">
            <a:spAutoFit/>
          </a:bodyPr>
          <a:lstStyle/>
          <a:p>
            <a:pPr defTabSz="685800">
              <a:defRPr/>
            </a:pP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Minimum Wall Thickness for a Pipe (ASME 31.3)</a:t>
            </a:r>
          </a:p>
        </p:txBody>
      </p:sp>
    </p:spTree>
    <p:extLst>
      <p:ext uri="{BB962C8B-B14F-4D97-AF65-F5344CB8AC3E}">
        <p14:creationId xmlns:p14="http://schemas.microsoft.com/office/powerpoint/2010/main" val="3893501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16</a:t>
            </a:fld>
            <a:endParaRPr lang="en-IN">
              <a:solidFill>
                <a:prstClr val="black">
                  <a:tint val="75000"/>
                </a:prstClr>
              </a:solidFill>
              <a:latin typeface="Calibri" panose="020F0502020204030204"/>
            </a:endParaRPr>
          </a:p>
        </p:txBody>
      </p:sp>
      <p:sp>
        <p:nvSpPr>
          <p:cNvPr id="12" name="TextBox 11">
            <a:extLst>
              <a:ext uri="{FF2B5EF4-FFF2-40B4-BE49-F238E27FC236}">
                <a16:creationId xmlns:a16="http://schemas.microsoft.com/office/drawing/2014/main" id="{F218C4C3-EE82-4241-9E11-FACA93FD1859}"/>
              </a:ext>
            </a:extLst>
          </p:cNvPr>
          <p:cNvSpPr txBox="1"/>
          <p:nvPr/>
        </p:nvSpPr>
        <p:spPr>
          <a:xfrm>
            <a:off x="139700" y="851257"/>
            <a:ext cx="6724211" cy="338554"/>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600" dirty="0">
                <a:solidFill>
                  <a:prstClr val="black"/>
                </a:solidFill>
                <a:latin typeface="Calibri" panose="020F0502020204030204"/>
              </a:rPr>
              <a:t>Devices used to exchange thermal energy between at least two fluids.</a:t>
            </a:r>
            <a:endParaRPr lang="en-IN" sz="1600" dirty="0">
              <a:solidFill>
                <a:prstClr val="black"/>
              </a:solidFill>
              <a:latin typeface="Calibri" panose="020F0502020204030204"/>
            </a:endParaRPr>
          </a:p>
        </p:txBody>
      </p:sp>
      <p:pic>
        <p:nvPicPr>
          <p:cNvPr id="16" name="Picture 15">
            <a:extLst>
              <a:ext uri="{FF2B5EF4-FFF2-40B4-BE49-F238E27FC236}">
                <a16:creationId xmlns:a16="http://schemas.microsoft.com/office/drawing/2014/main" id="{43806688-F225-4370-B294-E53E2C3D23BF}"/>
              </a:ext>
            </a:extLst>
          </p:cNvPr>
          <p:cNvPicPr>
            <a:picLocks noChangeAspect="1"/>
          </p:cNvPicPr>
          <p:nvPr/>
        </p:nvPicPr>
        <p:blipFill rotWithShape="1">
          <a:blip r:embed="rId2"/>
          <a:srcRect b="20791"/>
          <a:stretch/>
        </p:blipFill>
        <p:spPr>
          <a:xfrm>
            <a:off x="4038929" y="1189809"/>
            <a:ext cx="4893931" cy="1924461"/>
          </a:xfrm>
          <a:prstGeom prst="rect">
            <a:avLst/>
          </a:prstGeom>
        </p:spPr>
      </p:pic>
      <p:pic>
        <p:nvPicPr>
          <p:cNvPr id="23" name="Picture 22">
            <a:extLst>
              <a:ext uri="{FF2B5EF4-FFF2-40B4-BE49-F238E27FC236}">
                <a16:creationId xmlns:a16="http://schemas.microsoft.com/office/drawing/2014/main" id="{297238B3-905B-4F94-A5DE-B8939209BA78}"/>
              </a:ext>
            </a:extLst>
          </p:cNvPr>
          <p:cNvPicPr>
            <a:picLocks noChangeAspect="1"/>
          </p:cNvPicPr>
          <p:nvPr/>
        </p:nvPicPr>
        <p:blipFill rotWithShape="1">
          <a:blip r:embed="rId3"/>
          <a:srcRect b="21081"/>
          <a:stretch/>
        </p:blipFill>
        <p:spPr>
          <a:xfrm>
            <a:off x="4011836" y="2982567"/>
            <a:ext cx="5042723" cy="2340391"/>
          </a:xfrm>
          <a:prstGeom prst="rect">
            <a:avLst/>
          </a:prstGeom>
        </p:spPr>
      </p:pic>
      <p:sp>
        <p:nvSpPr>
          <p:cNvPr id="24" name="TextBox 23">
            <a:extLst>
              <a:ext uri="{FF2B5EF4-FFF2-40B4-BE49-F238E27FC236}">
                <a16:creationId xmlns:a16="http://schemas.microsoft.com/office/drawing/2014/main" id="{434F43E6-F330-471E-86DE-D59040AA994F}"/>
              </a:ext>
            </a:extLst>
          </p:cNvPr>
          <p:cNvSpPr txBox="1"/>
          <p:nvPr/>
        </p:nvSpPr>
        <p:spPr>
          <a:xfrm>
            <a:off x="4083276" y="5322958"/>
            <a:ext cx="4893931" cy="830997"/>
          </a:xfrm>
          <a:prstGeom prst="rect">
            <a:avLst/>
          </a:prstGeom>
          <a:noFill/>
        </p:spPr>
        <p:txBody>
          <a:bodyPr wrap="square" rtlCol="0">
            <a:spAutoFit/>
          </a:bodyPr>
          <a:lstStyle/>
          <a:p>
            <a:pPr defTabSz="685800">
              <a:defRPr/>
            </a:pPr>
            <a:r>
              <a:rPr lang="en-US" sz="1600" b="1" dirty="0">
                <a:solidFill>
                  <a:prstClr val="black"/>
                </a:solidFill>
                <a:latin typeface="Calibri" panose="020F0502020204030204"/>
              </a:rPr>
              <a:t>Shell-and-tube heat exchanger</a:t>
            </a:r>
          </a:p>
          <a:p>
            <a:pPr defTabSz="685800">
              <a:defRPr/>
            </a:pPr>
            <a:r>
              <a:rPr lang="en-US" sz="1600" dirty="0">
                <a:solidFill>
                  <a:prstClr val="black"/>
                </a:solidFill>
                <a:latin typeface="Calibri" panose="020F0502020204030204"/>
              </a:rPr>
              <a:t>(One/more-tube and One-shell pass, Cross-Counter Flow Mode)</a:t>
            </a:r>
            <a:endParaRPr lang="en-IN" sz="1600" dirty="0">
              <a:solidFill>
                <a:prstClr val="black"/>
              </a:solidFill>
              <a:latin typeface="Calibri" panose="020F0502020204030204"/>
            </a:endParaRPr>
          </a:p>
        </p:txBody>
      </p:sp>
      <p:sp>
        <p:nvSpPr>
          <p:cNvPr id="15" name="TextBox 14">
            <a:extLst>
              <a:ext uri="{FF2B5EF4-FFF2-40B4-BE49-F238E27FC236}">
                <a16:creationId xmlns:a16="http://schemas.microsoft.com/office/drawing/2014/main" id="{AC9A5A3D-DA01-435D-9EC5-92396D82E17E}"/>
              </a:ext>
            </a:extLst>
          </p:cNvPr>
          <p:cNvSpPr txBox="1"/>
          <p:nvPr/>
        </p:nvSpPr>
        <p:spPr>
          <a:xfrm>
            <a:off x="5761479" y="2583707"/>
            <a:ext cx="3072065" cy="584775"/>
          </a:xfrm>
          <a:prstGeom prst="rect">
            <a:avLst/>
          </a:prstGeom>
          <a:noFill/>
        </p:spPr>
        <p:txBody>
          <a:bodyPr wrap="square" rtlCol="0">
            <a:spAutoFit/>
          </a:bodyPr>
          <a:lstStyle/>
          <a:p>
            <a:pPr algn="ctr" defTabSz="685800">
              <a:defRPr/>
            </a:pPr>
            <a:r>
              <a:rPr lang="en-US" sz="1600" b="1" dirty="0">
                <a:solidFill>
                  <a:prstClr val="black"/>
                </a:solidFill>
                <a:latin typeface="Calibri" panose="020F0502020204030204"/>
              </a:rPr>
              <a:t>Cross flow heat exchanger </a:t>
            </a:r>
            <a:r>
              <a:rPr lang="en-US" sz="1600" dirty="0">
                <a:solidFill>
                  <a:prstClr val="black"/>
                </a:solidFill>
                <a:latin typeface="Calibri" panose="020F0502020204030204"/>
              </a:rPr>
              <a:t>(Finned, </a:t>
            </a:r>
            <a:r>
              <a:rPr lang="en-US" sz="1600" dirty="0" err="1">
                <a:solidFill>
                  <a:prstClr val="black"/>
                </a:solidFill>
                <a:latin typeface="Calibri" panose="020F0502020204030204"/>
              </a:rPr>
              <a:t>Unfinned</a:t>
            </a:r>
            <a:r>
              <a:rPr lang="en-US" sz="1600" dirty="0">
                <a:solidFill>
                  <a:prstClr val="black"/>
                </a:solidFill>
                <a:latin typeface="Calibri" panose="020F0502020204030204"/>
              </a:rPr>
              <a:t>)</a:t>
            </a:r>
            <a:endParaRPr lang="en-IN" sz="1600" dirty="0">
              <a:solidFill>
                <a:prstClr val="black"/>
              </a:solidFill>
              <a:latin typeface="Calibri" panose="020F0502020204030204"/>
            </a:endParaRPr>
          </a:p>
        </p:txBody>
      </p:sp>
      <p:grpSp>
        <p:nvGrpSpPr>
          <p:cNvPr id="2" name="Group 1">
            <a:extLst>
              <a:ext uri="{FF2B5EF4-FFF2-40B4-BE49-F238E27FC236}">
                <a16:creationId xmlns:a16="http://schemas.microsoft.com/office/drawing/2014/main" id="{8F786721-7FC1-481B-990E-E7289DA309E0}"/>
              </a:ext>
            </a:extLst>
          </p:cNvPr>
          <p:cNvGrpSpPr/>
          <p:nvPr/>
        </p:nvGrpSpPr>
        <p:grpSpPr>
          <a:xfrm>
            <a:off x="139699" y="1189810"/>
            <a:ext cx="3943579" cy="4168292"/>
            <a:chOff x="737383" y="1057751"/>
            <a:chExt cx="4351283" cy="4514053"/>
          </a:xfrm>
        </p:grpSpPr>
        <p:grpSp>
          <p:nvGrpSpPr>
            <p:cNvPr id="21" name="Group 20">
              <a:extLst>
                <a:ext uri="{FF2B5EF4-FFF2-40B4-BE49-F238E27FC236}">
                  <a16:creationId xmlns:a16="http://schemas.microsoft.com/office/drawing/2014/main" id="{3A8E2742-29A0-46D8-8CE0-95E27F8DE4F2}"/>
                </a:ext>
              </a:extLst>
            </p:cNvPr>
            <p:cNvGrpSpPr/>
            <p:nvPr/>
          </p:nvGrpSpPr>
          <p:grpSpPr>
            <a:xfrm>
              <a:off x="737383" y="1057751"/>
              <a:ext cx="4351283" cy="3880771"/>
              <a:chOff x="737383" y="1057751"/>
              <a:chExt cx="4351283" cy="3880771"/>
            </a:xfrm>
          </p:grpSpPr>
          <p:pic>
            <p:nvPicPr>
              <p:cNvPr id="14" name="Picture 13">
                <a:extLst>
                  <a:ext uri="{FF2B5EF4-FFF2-40B4-BE49-F238E27FC236}">
                    <a16:creationId xmlns:a16="http://schemas.microsoft.com/office/drawing/2014/main" id="{726E521B-5264-4C1C-ABFC-3691E800E862}"/>
                  </a:ext>
                </a:extLst>
              </p:cNvPr>
              <p:cNvPicPr>
                <a:picLocks noChangeAspect="1"/>
              </p:cNvPicPr>
              <p:nvPr/>
            </p:nvPicPr>
            <p:blipFill rotWithShape="1">
              <a:blip r:embed="rId4"/>
              <a:srcRect r="47126" b="16166"/>
              <a:stretch/>
            </p:blipFill>
            <p:spPr>
              <a:xfrm>
                <a:off x="737383" y="1057751"/>
                <a:ext cx="4351283" cy="1940385"/>
              </a:xfrm>
              <a:prstGeom prst="rect">
                <a:avLst/>
              </a:prstGeom>
            </p:spPr>
          </p:pic>
          <p:pic>
            <p:nvPicPr>
              <p:cNvPr id="17" name="Picture 16">
                <a:extLst>
                  <a:ext uri="{FF2B5EF4-FFF2-40B4-BE49-F238E27FC236}">
                    <a16:creationId xmlns:a16="http://schemas.microsoft.com/office/drawing/2014/main" id="{B5273373-3168-47FA-AF62-B293CF00C62C}"/>
                  </a:ext>
                </a:extLst>
              </p:cNvPr>
              <p:cNvPicPr>
                <a:picLocks noChangeAspect="1"/>
              </p:cNvPicPr>
              <p:nvPr/>
            </p:nvPicPr>
            <p:blipFill rotWithShape="1">
              <a:blip r:embed="rId4"/>
              <a:srcRect l="49042" b="16166"/>
              <a:stretch/>
            </p:blipFill>
            <p:spPr>
              <a:xfrm>
                <a:off x="816210" y="2998136"/>
                <a:ext cx="4193628" cy="1940386"/>
              </a:xfrm>
              <a:prstGeom prst="rect">
                <a:avLst/>
              </a:prstGeom>
            </p:spPr>
          </p:pic>
        </p:grpSp>
        <p:sp>
          <p:nvSpPr>
            <p:cNvPr id="18" name="TextBox 17">
              <a:extLst>
                <a:ext uri="{FF2B5EF4-FFF2-40B4-BE49-F238E27FC236}">
                  <a16:creationId xmlns:a16="http://schemas.microsoft.com/office/drawing/2014/main" id="{149804B4-86E8-426D-9C7C-63A991F74E83}"/>
                </a:ext>
              </a:extLst>
            </p:cNvPr>
            <p:cNvSpPr txBox="1"/>
            <p:nvPr/>
          </p:nvSpPr>
          <p:spPr>
            <a:xfrm>
              <a:off x="1234864" y="4938522"/>
              <a:ext cx="3640667" cy="633282"/>
            </a:xfrm>
            <a:prstGeom prst="rect">
              <a:avLst/>
            </a:prstGeom>
            <a:noFill/>
          </p:spPr>
          <p:txBody>
            <a:bodyPr wrap="square" rtlCol="0">
              <a:spAutoFit/>
            </a:bodyPr>
            <a:lstStyle/>
            <a:p>
              <a:pPr algn="ctr" defTabSz="685800">
                <a:defRPr/>
              </a:pPr>
              <a:r>
                <a:rPr lang="en-US" sz="1600" b="1" dirty="0">
                  <a:solidFill>
                    <a:prstClr val="black"/>
                  </a:solidFill>
                  <a:latin typeface="Calibri" panose="020F0502020204030204"/>
                </a:rPr>
                <a:t>Concentric tube heat exchanger</a:t>
              </a:r>
            </a:p>
            <a:p>
              <a:pPr algn="ctr" defTabSz="685800">
                <a:defRPr/>
              </a:pPr>
              <a:r>
                <a:rPr lang="en-US" sz="1600" dirty="0">
                  <a:solidFill>
                    <a:prstClr val="black"/>
                  </a:solidFill>
                  <a:latin typeface="Calibri" panose="020F0502020204030204"/>
                </a:rPr>
                <a:t>Parallel flow, Counter flow</a:t>
              </a:r>
              <a:endParaRPr lang="en-IN" sz="1600" dirty="0">
                <a:solidFill>
                  <a:prstClr val="black"/>
                </a:solidFill>
                <a:latin typeface="Calibri" panose="020F0502020204030204"/>
              </a:endParaRPr>
            </a:p>
          </p:txBody>
        </p:sp>
      </p:grpSp>
      <p:sp>
        <p:nvSpPr>
          <p:cNvPr id="19" name="TextBox 18">
            <a:extLst>
              <a:ext uri="{FF2B5EF4-FFF2-40B4-BE49-F238E27FC236}">
                <a16:creationId xmlns:a16="http://schemas.microsoft.com/office/drawing/2014/main" id="{0D1BC069-CF0E-4ACF-BB4C-8FC5D2E8E3A6}"/>
              </a:ext>
            </a:extLst>
          </p:cNvPr>
          <p:cNvSpPr txBox="1"/>
          <p:nvPr/>
        </p:nvSpPr>
        <p:spPr>
          <a:xfrm>
            <a:off x="139699" y="6003110"/>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3" name="Straight Connector 2">
            <a:extLst>
              <a:ext uri="{FF2B5EF4-FFF2-40B4-BE49-F238E27FC236}">
                <a16:creationId xmlns:a16="http://schemas.microsoft.com/office/drawing/2014/main" id="{3D744E8E-8437-B491-9E81-C71BD1915813}"/>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55D948B-A825-5846-E6FD-4C2D7768B7F9}"/>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HEAT EXCHANGERS (HXs)</a:t>
            </a:r>
          </a:p>
        </p:txBody>
      </p:sp>
    </p:spTree>
    <p:extLst>
      <p:ext uri="{BB962C8B-B14F-4D97-AF65-F5344CB8AC3E}">
        <p14:creationId xmlns:p14="http://schemas.microsoft.com/office/powerpoint/2010/main" val="3756863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17</a:t>
            </a:fld>
            <a:endParaRPr lang="en-IN">
              <a:solidFill>
                <a:prstClr val="black">
                  <a:tint val="75000"/>
                </a:prstClr>
              </a:solidFill>
              <a:latin typeface="Calibri" panose="020F0502020204030204"/>
            </a:endParaRPr>
          </a:p>
        </p:txBody>
      </p:sp>
      <p:sp>
        <p:nvSpPr>
          <p:cNvPr id="12" name="TextBox 11">
            <a:extLst>
              <a:ext uri="{FF2B5EF4-FFF2-40B4-BE49-F238E27FC236}">
                <a16:creationId xmlns:a16="http://schemas.microsoft.com/office/drawing/2014/main" id="{F218C4C3-EE82-4241-9E11-FACA93FD1859}"/>
              </a:ext>
            </a:extLst>
          </p:cNvPr>
          <p:cNvSpPr txBox="1"/>
          <p:nvPr/>
        </p:nvSpPr>
        <p:spPr>
          <a:xfrm>
            <a:off x="139700" y="851257"/>
            <a:ext cx="8375649" cy="369332"/>
          </a:xfrm>
          <a:prstGeom prst="rect">
            <a:avLst/>
          </a:prstGeom>
          <a:noFill/>
        </p:spPr>
        <p:txBody>
          <a:bodyPr wrap="square">
            <a:spAutoFit/>
          </a:bodyPr>
          <a:lstStyle/>
          <a:p>
            <a:pPr marL="214313" indent="-214313" defTabSz="685800">
              <a:buFont typeface="Wingdings" panose="05000000000000000000" pitchFamily="2" charset="2"/>
              <a:buChar char="§"/>
              <a:defRPr/>
            </a:pPr>
            <a:r>
              <a:rPr lang="en-US" dirty="0">
                <a:solidFill>
                  <a:prstClr val="black"/>
                </a:solidFill>
                <a:latin typeface="Calibri" panose="020F0502020204030204"/>
              </a:rPr>
              <a:t> Devices used to exchange thermal energy between at least two fluids.</a:t>
            </a:r>
            <a:endParaRPr lang="en-IN" dirty="0">
              <a:solidFill>
                <a:prstClr val="black"/>
              </a:solidFill>
              <a:latin typeface="Calibri" panose="020F0502020204030204"/>
            </a:endParaRPr>
          </a:p>
        </p:txBody>
      </p:sp>
      <p:pic>
        <p:nvPicPr>
          <p:cNvPr id="23" name="Picture 22">
            <a:extLst>
              <a:ext uri="{FF2B5EF4-FFF2-40B4-BE49-F238E27FC236}">
                <a16:creationId xmlns:a16="http://schemas.microsoft.com/office/drawing/2014/main" id="{297238B3-905B-4F94-A5DE-B8939209BA78}"/>
              </a:ext>
            </a:extLst>
          </p:cNvPr>
          <p:cNvPicPr>
            <a:picLocks noChangeAspect="1"/>
          </p:cNvPicPr>
          <p:nvPr/>
        </p:nvPicPr>
        <p:blipFill rotWithShape="1">
          <a:blip r:embed="rId2"/>
          <a:srcRect b="21081"/>
          <a:stretch/>
        </p:blipFill>
        <p:spPr>
          <a:xfrm>
            <a:off x="1955386" y="3367011"/>
            <a:ext cx="5042723" cy="2340391"/>
          </a:xfrm>
          <a:prstGeom prst="rect">
            <a:avLst/>
          </a:prstGeom>
        </p:spPr>
      </p:pic>
      <p:sp>
        <p:nvSpPr>
          <p:cNvPr id="24" name="TextBox 23">
            <a:extLst>
              <a:ext uri="{FF2B5EF4-FFF2-40B4-BE49-F238E27FC236}">
                <a16:creationId xmlns:a16="http://schemas.microsoft.com/office/drawing/2014/main" id="{434F43E6-F330-471E-86DE-D59040AA994F}"/>
              </a:ext>
            </a:extLst>
          </p:cNvPr>
          <p:cNvSpPr txBox="1"/>
          <p:nvPr/>
        </p:nvSpPr>
        <p:spPr>
          <a:xfrm>
            <a:off x="1344396" y="5703377"/>
            <a:ext cx="6437207" cy="584775"/>
          </a:xfrm>
          <a:prstGeom prst="rect">
            <a:avLst/>
          </a:prstGeom>
          <a:noFill/>
        </p:spPr>
        <p:txBody>
          <a:bodyPr wrap="square" rtlCol="0">
            <a:spAutoFit/>
          </a:bodyPr>
          <a:lstStyle/>
          <a:p>
            <a:pPr algn="ctr" defTabSz="685800">
              <a:defRPr/>
            </a:pPr>
            <a:r>
              <a:rPr lang="en-US" sz="1600" b="1" dirty="0">
                <a:solidFill>
                  <a:prstClr val="black"/>
                </a:solidFill>
                <a:latin typeface="Calibri" panose="020F0502020204030204"/>
              </a:rPr>
              <a:t>Shell-and-tube heat exchanger</a:t>
            </a:r>
          </a:p>
          <a:p>
            <a:pPr algn="ctr" defTabSz="685800">
              <a:defRPr/>
            </a:pPr>
            <a:r>
              <a:rPr lang="en-US" sz="1600" dirty="0">
                <a:solidFill>
                  <a:prstClr val="black"/>
                </a:solidFill>
                <a:latin typeface="Calibri" panose="020F0502020204030204"/>
              </a:rPr>
              <a:t>(One/more-tube and One-shell pass, Cross-Counter Flow Mode)</a:t>
            </a:r>
            <a:endParaRPr lang="en-IN" sz="1600" dirty="0">
              <a:solidFill>
                <a:prstClr val="black"/>
              </a:solidFill>
              <a:latin typeface="Calibri" panose="020F0502020204030204"/>
            </a:endParaRPr>
          </a:p>
        </p:txBody>
      </p:sp>
      <p:sp>
        <p:nvSpPr>
          <p:cNvPr id="19" name="TextBox 18">
            <a:extLst>
              <a:ext uri="{FF2B5EF4-FFF2-40B4-BE49-F238E27FC236}">
                <a16:creationId xmlns:a16="http://schemas.microsoft.com/office/drawing/2014/main" id="{0D1BC069-CF0E-4ACF-BB4C-8FC5D2E8E3A6}"/>
              </a:ext>
            </a:extLst>
          </p:cNvPr>
          <p:cNvSpPr txBox="1"/>
          <p:nvPr/>
        </p:nvSpPr>
        <p:spPr>
          <a:xfrm>
            <a:off x="139699" y="6003110"/>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3" name="Straight Connector 2">
            <a:extLst>
              <a:ext uri="{FF2B5EF4-FFF2-40B4-BE49-F238E27FC236}">
                <a16:creationId xmlns:a16="http://schemas.microsoft.com/office/drawing/2014/main" id="{3D744E8E-8437-B491-9E81-C71BD1915813}"/>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55D948B-A825-5846-E6FD-4C2D7768B7F9}"/>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HEAT EXCHANGERS (HXs)</a:t>
            </a:r>
          </a:p>
        </p:txBody>
      </p:sp>
      <p:sp>
        <p:nvSpPr>
          <p:cNvPr id="20" name="TextBox 19">
            <a:extLst>
              <a:ext uri="{FF2B5EF4-FFF2-40B4-BE49-F238E27FC236}">
                <a16:creationId xmlns:a16="http://schemas.microsoft.com/office/drawing/2014/main" id="{DCF779B7-A630-416C-8D03-3C7FF45EAA85}"/>
              </a:ext>
            </a:extLst>
          </p:cNvPr>
          <p:cNvSpPr txBox="1"/>
          <p:nvPr/>
        </p:nvSpPr>
        <p:spPr>
          <a:xfrm>
            <a:off x="139698" y="1227265"/>
            <a:ext cx="8674101" cy="2031325"/>
          </a:xfrm>
          <a:prstGeom prst="rect">
            <a:avLst/>
          </a:prstGeom>
          <a:noFill/>
        </p:spPr>
        <p:txBody>
          <a:bodyPr wrap="square">
            <a:spAutoFit/>
          </a:bodyPr>
          <a:lstStyle/>
          <a:p>
            <a:pPr marL="285750" indent="-285750" algn="just">
              <a:buFont typeface="Wingdings" panose="05000000000000000000" pitchFamily="2" charset="2"/>
              <a:buChar char="§"/>
            </a:pPr>
            <a:r>
              <a:rPr lang="en-US" sz="1800" b="0" i="0" u="none" strike="noStrike" baseline="0" dirty="0">
                <a:solidFill>
                  <a:srgbClr val="000000"/>
                </a:solidFill>
              </a:rPr>
              <a:t>An engineer often finds himself or herself in a position:</a:t>
            </a:r>
          </a:p>
          <a:p>
            <a:pPr marL="285750" indent="-285750" algn="just">
              <a:buFont typeface="Wingdings" panose="05000000000000000000" pitchFamily="2" charset="2"/>
              <a:buChar char="§"/>
            </a:pPr>
            <a:endParaRPr lang="en-US" sz="1800" b="0" i="0" u="none" strike="noStrike" baseline="0" dirty="0">
              <a:solidFill>
                <a:srgbClr val="000000"/>
              </a:solidFill>
            </a:endParaRPr>
          </a:p>
          <a:p>
            <a:pPr marL="285750" indent="-285750" algn="just">
              <a:buFont typeface="Wingdings" panose="05000000000000000000" pitchFamily="2" charset="2"/>
              <a:buChar char="Ø"/>
            </a:pPr>
            <a:r>
              <a:rPr lang="en-US" b="0" i="0" u="none" strike="noStrike" baseline="0" dirty="0">
                <a:solidFill>
                  <a:srgbClr val="000000"/>
                </a:solidFill>
              </a:rPr>
              <a:t>to </a:t>
            </a:r>
            <a:r>
              <a:rPr lang="en-US" b="0" i="0" u="none" strike="noStrike" baseline="0" dirty="0">
                <a:solidFill>
                  <a:srgbClr val="FF0000"/>
                </a:solidFill>
              </a:rPr>
              <a:t>select a heat exchanger </a:t>
            </a:r>
            <a:r>
              <a:rPr lang="en-US" b="0" i="0" u="none" strike="noStrike" baseline="0" dirty="0">
                <a:solidFill>
                  <a:srgbClr val="000000"/>
                </a:solidFill>
              </a:rPr>
              <a:t>(Sizing) that will achieve a </a:t>
            </a:r>
            <a:r>
              <a:rPr lang="en-US" b="0" i="0" u="none" strike="noStrike" baseline="0" dirty="0">
                <a:solidFill>
                  <a:srgbClr val="FF0000"/>
                </a:solidFill>
              </a:rPr>
              <a:t>specified temperature change </a:t>
            </a:r>
            <a:r>
              <a:rPr lang="en-US" b="0" i="0" u="none" strike="noStrike" baseline="0" dirty="0">
                <a:solidFill>
                  <a:srgbClr val="000000"/>
                </a:solidFill>
              </a:rPr>
              <a:t>in a fluid stream of known mass flow rate: log mean temperature difference (or LMTD) method.</a:t>
            </a:r>
          </a:p>
          <a:p>
            <a:pPr marL="285750" indent="-285750" algn="just">
              <a:buFont typeface="Wingdings" panose="05000000000000000000" pitchFamily="2" charset="2"/>
              <a:buChar char="Ø"/>
            </a:pPr>
            <a:r>
              <a:rPr lang="en-US" b="0" i="0" u="none" strike="noStrike" baseline="0" dirty="0">
                <a:solidFill>
                  <a:srgbClr val="000000"/>
                </a:solidFill>
              </a:rPr>
              <a:t>to </a:t>
            </a:r>
            <a:r>
              <a:rPr lang="en-US" b="0" i="0" u="none" strike="noStrike" baseline="0" dirty="0">
                <a:solidFill>
                  <a:srgbClr val="FF0000"/>
                </a:solidFill>
              </a:rPr>
              <a:t>predict the outlet temperatures </a:t>
            </a:r>
            <a:r>
              <a:rPr lang="en-US" b="0" i="0" u="none" strike="noStrike" baseline="0" dirty="0">
                <a:solidFill>
                  <a:srgbClr val="000000"/>
                </a:solidFill>
              </a:rPr>
              <a:t>of the hot and cold fluid streams in a </a:t>
            </a:r>
            <a:r>
              <a:rPr lang="en-US" b="0" i="0" u="none" strike="noStrike" baseline="0" dirty="0">
                <a:solidFill>
                  <a:srgbClr val="FF0000"/>
                </a:solidFill>
              </a:rPr>
              <a:t>specified heat exchanger </a:t>
            </a:r>
            <a:r>
              <a:rPr lang="en-US" b="0" i="0" u="none" strike="noStrike" baseline="0" dirty="0">
                <a:solidFill>
                  <a:srgbClr val="000000"/>
                </a:solidFill>
              </a:rPr>
              <a:t>(Rating): </a:t>
            </a:r>
            <a:r>
              <a:rPr lang="en-IN" b="0" i="0" u="none" strike="noStrike" baseline="0" dirty="0">
                <a:solidFill>
                  <a:srgbClr val="000000"/>
                </a:solidFill>
              </a:rPr>
              <a:t>effectiveness (</a:t>
            </a:r>
            <a:r>
              <a:rPr lang="el-GR" b="0" i="0" u="none" strike="noStrike" baseline="0" dirty="0">
                <a:solidFill>
                  <a:srgbClr val="000000"/>
                </a:solidFill>
              </a:rPr>
              <a:t>ε</a:t>
            </a:r>
            <a:r>
              <a:rPr lang="en-IN" b="0" i="0" u="none" strike="noStrike" baseline="0" dirty="0">
                <a:solidFill>
                  <a:srgbClr val="000000"/>
                </a:solidFill>
              </a:rPr>
              <a:t>)–NTU method.</a:t>
            </a:r>
            <a:endParaRPr lang="en-IN" dirty="0"/>
          </a:p>
        </p:txBody>
      </p:sp>
    </p:spTree>
    <p:extLst>
      <p:ext uri="{BB962C8B-B14F-4D97-AF65-F5344CB8AC3E}">
        <p14:creationId xmlns:p14="http://schemas.microsoft.com/office/powerpoint/2010/main" val="2156804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18</a:t>
            </a:fld>
            <a:endParaRPr lang="en-IN" dirty="0">
              <a:solidFill>
                <a:prstClr val="black">
                  <a:tint val="75000"/>
                </a:prstClr>
              </a:solidFill>
              <a:latin typeface="Calibri" panose="020F0502020204030204"/>
            </a:endParaRPr>
          </a:p>
        </p:txBody>
      </p:sp>
      <p:pic>
        <p:nvPicPr>
          <p:cNvPr id="33" name="Picture 32">
            <a:extLst>
              <a:ext uri="{FF2B5EF4-FFF2-40B4-BE49-F238E27FC236}">
                <a16:creationId xmlns:a16="http://schemas.microsoft.com/office/drawing/2014/main" id="{E2FFB8C1-2789-4544-B030-937F0D36C4E8}"/>
              </a:ext>
            </a:extLst>
          </p:cNvPr>
          <p:cNvPicPr>
            <a:picLocks noChangeAspect="1"/>
          </p:cNvPicPr>
          <p:nvPr/>
        </p:nvPicPr>
        <p:blipFill rotWithShape="1">
          <a:blip r:embed="rId4">
            <a:extLst>
              <a:ext uri="{28A0092B-C50C-407E-A947-70E740481C1C}">
                <a14:useLocalDpi xmlns:a14="http://schemas.microsoft.com/office/drawing/2010/main" val="0"/>
              </a:ext>
            </a:extLst>
          </a:blip>
          <a:srcRect l="5749" t="5185" r="6010" b="19136"/>
          <a:stretch/>
        </p:blipFill>
        <p:spPr>
          <a:xfrm>
            <a:off x="2686050" y="958804"/>
            <a:ext cx="6279604" cy="4006896"/>
          </a:xfrm>
          <a:prstGeom prst="rect">
            <a:avLst/>
          </a:prstGeom>
        </p:spPr>
      </p:pic>
      <p:sp>
        <p:nvSpPr>
          <p:cNvPr id="35" name="TextBox 34">
            <a:extLst>
              <a:ext uri="{FF2B5EF4-FFF2-40B4-BE49-F238E27FC236}">
                <a16:creationId xmlns:a16="http://schemas.microsoft.com/office/drawing/2014/main" id="{190EEEB7-3347-44A0-8994-D482CF91D4EC}"/>
              </a:ext>
            </a:extLst>
          </p:cNvPr>
          <p:cNvSpPr txBox="1"/>
          <p:nvPr/>
        </p:nvSpPr>
        <p:spPr>
          <a:xfrm>
            <a:off x="5118662" y="1428403"/>
            <a:ext cx="3831296" cy="830997"/>
          </a:xfrm>
          <a:prstGeom prst="rect">
            <a:avLst/>
          </a:prstGeom>
          <a:noFill/>
        </p:spPr>
        <p:txBody>
          <a:bodyPr wrap="square">
            <a:spAutoFit/>
          </a:bodyPr>
          <a:lstStyle/>
          <a:p>
            <a:pPr algn="just" defTabSz="685800">
              <a:defRPr/>
            </a:pPr>
            <a:r>
              <a:rPr lang="en-US" sz="1600" b="1" dirty="0">
                <a:solidFill>
                  <a:prstClr val="black"/>
                </a:solidFill>
              </a:rPr>
              <a:t>Assumptions: </a:t>
            </a:r>
            <a:r>
              <a:rPr lang="en-US" sz="1600" dirty="0">
                <a:solidFill>
                  <a:prstClr val="black"/>
                </a:solidFill>
              </a:rPr>
              <a:t>a) Fully developed conditions, b) Constant cross-sectional areas, </a:t>
            </a:r>
          </a:p>
          <a:p>
            <a:pPr algn="just" defTabSz="685800">
              <a:defRPr/>
            </a:pPr>
            <a:r>
              <a:rPr lang="en-US" sz="1600" dirty="0">
                <a:solidFill>
                  <a:prstClr val="black"/>
                </a:solidFill>
              </a:rPr>
              <a:t>c) Constant </a:t>
            </a:r>
            <a:r>
              <a:rPr lang="en-IN" sz="1600" dirty="0">
                <a:solidFill>
                  <a:prstClr val="black"/>
                </a:solidFill>
              </a:rPr>
              <a:t>properties</a:t>
            </a:r>
          </a:p>
        </p:txBody>
      </p:sp>
      <p:sp>
        <p:nvSpPr>
          <p:cNvPr id="37" name="TextBox 36">
            <a:extLst>
              <a:ext uri="{FF2B5EF4-FFF2-40B4-BE49-F238E27FC236}">
                <a16:creationId xmlns:a16="http://schemas.microsoft.com/office/drawing/2014/main" id="{8F97D25A-BC08-417D-8D23-F2CC23718235}"/>
              </a:ext>
            </a:extLst>
          </p:cNvPr>
          <p:cNvSpPr txBox="1"/>
          <p:nvPr/>
        </p:nvSpPr>
        <p:spPr>
          <a:xfrm>
            <a:off x="153625" y="958804"/>
            <a:ext cx="2507704" cy="584775"/>
          </a:xfrm>
          <a:prstGeom prst="rect">
            <a:avLst/>
          </a:prstGeom>
          <a:noFill/>
        </p:spPr>
        <p:txBody>
          <a:bodyPr wrap="square">
            <a:spAutoFit/>
          </a:bodyPr>
          <a:lstStyle/>
          <a:p>
            <a:pPr marL="214313" indent="-214313" defTabSz="685800">
              <a:buFont typeface="Wingdings" panose="05000000000000000000" pitchFamily="2" charset="2"/>
              <a:buChar char="§"/>
              <a:defRPr/>
            </a:pPr>
            <a:r>
              <a:rPr lang="en-IN" sz="1600" dirty="0">
                <a:solidFill>
                  <a:prstClr val="black"/>
                </a:solidFill>
                <a:latin typeface="Calibri" panose="020F0502020204030204"/>
              </a:rPr>
              <a:t>The main basic Heat Exchanger equation is:</a:t>
            </a:r>
          </a:p>
        </p:txBody>
      </p:sp>
      <p:pic>
        <p:nvPicPr>
          <p:cNvPr id="5" name="Picture 4">
            <a:extLst>
              <a:ext uri="{FF2B5EF4-FFF2-40B4-BE49-F238E27FC236}">
                <a16:creationId xmlns:a16="http://schemas.microsoft.com/office/drawing/2014/main" id="{087C99C7-2602-40F4-A895-6F5DBCB3DD70}"/>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18976" y="1694534"/>
            <a:ext cx="2063238" cy="230095"/>
          </a:xfrm>
          <a:prstGeom prst="rect">
            <a:avLst/>
          </a:prstGeom>
        </p:spPr>
      </p:pic>
      <p:pic>
        <p:nvPicPr>
          <p:cNvPr id="10" name="Picture 9">
            <a:extLst>
              <a:ext uri="{FF2B5EF4-FFF2-40B4-BE49-F238E27FC236}">
                <a16:creationId xmlns:a16="http://schemas.microsoft.com/office/drawing/2014/main" id="{F41D1CD5-B1C8-42D0-8E2D-8DC421E019D1}"/>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02561" y="2165149"/>
            <a:ext cx="2194286" cy="254476"/>
          </a:xfrm>
          <a:prstGeom prst="rect">
            <a:avLst/>
          </a:prstGeom>
        </p:spPr>
      </p:pic>
      <p:sp>
        <p:nvSpPr>
          <p:cNvPr id="46" name="TextBox 45">
            <a:extLst>
              <a:ext uri="{FF2B5EF4-FFF2-40B4-BE49-F238E27FC236}">
                <a16:creationId xmlns:a16="http://schemas.microsoft.com/office/drawing/2014/main" id="{AAAFD2A3-D698-4D5F-BBB5-29C7B4D7D87C}"/>
              </a:ext>
            </a:extLst>
          </p:cNvPr>
          <p:cNvSpPr txBox="1"/>
          <p:nvPr/>
        </p:nvSpPr>
        <p:spPr>
          <a:xfrm>
            <a:off x="403795" y="3981093"/>
            <a:ext cx="6428781" cy="2308324"/>
          </a:xfrm>
          <a:prstGeom prst="rect">
            <a:avLst/>
          </a:prstGeom>
          <a:noFill/>
        </p:spPr>
        <p:txBody>
          <a:bodyPr wrap="square">
            <a:spAutoFit/>
          </a:bodyPr>
          <a:lstStyle/>
          <a:p>
            <a:pPr defTabSz="685800">
              <a:defRPr/>
            </a:pPr>
            <a:r>
              <a:rPr lang="en-IN" sz="1600" dirty="0">
                <a:solidFill>
                  <a:prstClr val="black"/>
                </a:solidFill>
                <a:latin typeface="Calibri" panose="020F0502020204030204"/>
              </a:rPr>
              <a:t>Where:</a:t>
            </a:r>
          </a:p>
          <a:p>
            <a:pPr defTabSz="685800">
              <a:defRPr/>
            </a:pPr>
            <a:endParaRPr lang="en-IN" sz="1600" dirty="0">
              <a:solidFill>
                <a:prstClr val="black"/>
              </a:solidFill>
              <a:latin typeface="Calibri" panose="020F0502020204030204"/>
            </a:endParaRPr>
          </a:p>
          <a:p>
            <a:pPr defTabSz="685800">
              <a:defRPr/>
            </a:pPr>
            <a:r>
              <a:rPr lang="en-IN" sz="1600" i="1" dirty="0">
                <a:solidFill>
                  <a:prstClr val="black"/>
                </a:solidFill>
                <a:latin typeface="Times New Roman" panose="02020603050405020304" pitchFamily="18" charset="0"/>
                <a:cs typeface="Times New Roman" panose="02020603050405020304" pitchFamily="18" charset="0"/>
              </a:rPr>
              <a:t>A</a:t>
            </a:r>
            <a:r>
              <a:rPr lang="en-IN" sz="1600" dirty="0">
                <a:solidFill>
                  <a:prstClr val="black"/>
                </a:solidFill>
                <a:latin typeface="Calibri" panose="020F0502020204030204"/>
              </a:rPr>
              <a:t> = Heat transfer area (m²) (ft²)</a:t>
            </a:r>
          </a:p>
          <a:p>
            <a:pPr defTabSz="685800">
              <a:defRPr/>
            </a:pPr>
            <a:endParaRPr lang="en-IN" sz="1600" dirty="0">
              <a:solidFill>
                <a:prstClr val="black"/>
              </a:solidFill>
              <a:latin typeface="Calibri" panose="020F0502020204030204"/>
            </a:endParaRPr>
          </a:p>
          <a:p>
            <a:pPr defTabSz="685800">
              <a:defRPr/>
            </a:pPr>
            <a:r>
              <a:rPr lang="en-IN" sz="1600" i="1" dirty="0">
                <a:solidFill>
                  <a:prstClr val="black"/>
                </a:solidFill>
                <a:latin typeface="Times New Roman" panose="02020603050405020304" pitchFamily="18" charset="0"/>
                <a:cs typeface="Times New Roman" panose="02020603050405020304" pitchFamily="18" charset="0"/>
              </a:rPr>
              <a:t>Q</a:t>
            </a:r>
            <a:r>
              <a:rPr lang="en-IN" sz="1600" i="1" dirty="0">
                <a:solidFill>
                  <a:prstClr val="black"/>
                </a:solidFill>
                <a:latin typeface="Calibri" panose="020F0502020204030204"/>
              </a:rPr>
              <a:t> </a:t>
            </a:r>
            <a:r>
              <a:rPr lang="en-IN" sz="1600" dirty="0">
                <a:solidFill>
                  <a:prstClr val="black"/>
                </a:solidFill>
                <a:latin typeface="Calibri" panose="020F0502020204030204"/>
              </a:rPr>
              <a:t>= Heat transfer rate (kJ/h) (Btu\h)</a:t>
            </a:r>
          </a:p>
          <a:p>
            <a:pPr defTabSz="685800">
              <a:defRPr/>
            </a:pPr>
            <a:endParaRPr lang="en-IN" sz="1600" dirty="0">
              <a:solidFill>
                <a:prstClr val="black"/>
              </a:solidFill>
              <a:latin typeface="Calibri" panose="020F0502020204030204"/>
            </a:endParaRPr>
          </a:p>
          <a:p>
            <a:pPr defTabSz="685800">
              <a:defRPr/>
            </a:pPr>
            <a:r>
              <a:rPr lang="en-IN" sz="1600" i="1" dirty="0">
                <a:solidFill>
                  <a:prstClr val="black"/>
                </a:solidFill>
                <a:latin typeface="Times New Roman" panose="02020603050405020304" pitchFamily="18" charset="0"/>
                <a:cs typeface="Times New Roman" panose="02020603050405020304" pitchFamily="18" charset="0"/>
              </a:rPr>
              <a:t>U </a:t>
            </a:r>
            <a:r>
              <a:rPr lang="en-IN" sz="1600" dirty="0">
                <a:solidFill>
                  <a:prstClr val="black"/>
                </a:solidFill>
                <a:latin typeface="Calibri" panose="020F0502020204030204"/>
              </a:rPr>
              <a:t>= Overall heat transfer coefficient (kJ/h.m².°C) (Btu/</a:t>
            </a:r>
            <a:r>
              <a:rPr lang="en-IN" sz="1600" dirty="0" err="1">
                <a:solidFill>
                  <a:prstClr val="black"/>
                </a:solidFill>
                <a:latin typeface="Calibri" panose="020F0502020204030204"/>
              </a:rPr>
              <a:t>h°F</a:t>
            </a:r>
            <a:r>
              <a:rPr lang="en-IN" sz="1600" dirty="0">
                <a:solidFill>
                  <a:prstClr val="black"/>
                </a:solidFill>
                <a:latin typeface="Calibri" panose="020F0502020204030204"/>
              </a:rPr>
              <a:t>)</a:t>
            </a:r>
          </a:p>
          <a:p>
            <a:pPr defTabSz="685800">
              <a:defRPr/>
            </a:pPr>
            <a:endParaRPr lang="en-IN" sz="1600" dirty="0">
              <a:solidFill>
                <a:prstClr val="black"/>
              </a:solidFill>
              <a:latin typeface="Calibri" panose="020F0502020204030204"/>
            </a:endParaRPr>
          </a:p>
          <a:p>
            <a:pPr defTabSz="685800">
              <a:defRPr/>
            </a:pPr>
            <a:r>
              <a:rPr lang="en-IN" sz="1600" i="1" dirty="0" err="1">
                <a:solidFill>
                  <a:prstClr val="black"/>
                </a:solidFill>
                <a:latin typeface="Times New Roman" panose="02020603050405020304" pitchFamily="18" charset="0"/>
                <a:cs typeface="Times New Roman" panose="02020603050405020304" pitchFamily="18" charset="0"/>
              </a:rPr>
              <a:t>ΔT</a:t>
            </a:r>
            <a:r>
              <a:rPr lang="en-IN" sz="1600" i="1" baseline="-25000" dirty="0" err="1">
                <a:solidFill>
                  <a:prstClr val="black"/>
                </a:solidFill>
                <a:latin typeface="Times New Roman" panose="02020603050405020304" pitchFamily="18" charset="0"/>
                <a:cs typeface="Times New Roman" panose="02020603050405020304" pitchFamily="18" charset="0"/>
              </a:rPr>
              <a:t>m</a:t>
            </a:r>
            <a:r>
              <a:rPr lang="en-IN" sz="1600" dirty="0">
                <a:solidFill>
                  <a:prstClr val="black"/>
                </a:solidFill>
                <a:latin typeface="Calibri" panose="020F0502020204030204"/>
              </a:rPr>
              <a:t> = Log mean temperature difference </a:t>
            </a:r>
          </a:p>
        </p:txBody>
      </p:sp>
      <p:sp>
        <p:nvSpPr>
          <p:cNvPr id="12" name="TextBox 11">
            <a:extLst>
              <a:ext uri="{FF2B5EF4-FFF2-40B4-BE49-F238E27FC236}">
                <a16:creationId xmlns:a16="http://schemas.microsoft.com/office/drawing/2014/main" id="{694A8D1E-7338-4244-B1EE-8DEE36C6CFCD}"/>
              </a:ext>
            </a:extLst>
          </p:cNvPr>
          <p:cNvSpPr txBox="1"/>
          <p:nvPr/>
        </p:nvSpPr>
        <p:spPr>
          <a:xfrm>
            <a:off x="7756188" y="5376845"/>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2" name="Straight Connector 1">
            <a:extLst>
              <a:ext uri="{FF2B5EF4-FFF2-40B4-BE49-F238E27FC236}">
                <a16:creationId xmlns:a16="http://schemas.microsoft.com/office/drawing/2014/main" id="{1B71E9D9-3DD2-38A2-D0F7-3E0FF30CC2F0}"/>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865830C-FAAE-13BE-9133-3BF4D2C07B22}"/>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HEAT EXCHANGERS (HXs)</a:t>
            </a:r>
          </a:p>
        </p:txBody>
      </p:sp>
      <p:sp>
        <p:nvSpPr>
          <p:cNvPr id="18" name="TextBox 17">
            <a:extLst>
              <a:ext uri="{FF2B5EF4-FFF2-40B4-BE49-F238E27FC236}">
                <a16:creationId xmlns:a16="http://schemas.microsoft.com/office/drawing/2014/main" id="{92FAEF43-FBFF-477D-8526-FF1BD837BFAD}"/>
              </a:ext>
            </a:extLst>
          </p:cNvPr>
          <p:cNvSpPr txBox="1"/>
          <p:nvPr/>
        </p:nvSpPr>
        <p:spPr>
          <a:xfrm>
            <a:off x="2712765" y="2347583"/>
            <a:ext cx="6226174" cy="369332"/>
          </a:xfrm>
          <a:prstGeom prst="rect">
            <a:avLst/>
          </a:prstGeom>
          <a:noFill/>
        </p:spPr>
        <p:txBody>
          <a:bodyPr wrap="square">
            <a:spAutoFit/>
          </a:bodyPr>
          <a:lstStyle/>
          <a:p>
            <a:pPr algn="ctr"/>
            <a:r>
              <a:rPr lang="en-US" sz="1800" b="0" i="0" u="none" strike="noStrike" baseline="0" dirty="0"/>
              <a:t>The </a:t>
            </a:r>
            <a:r>
              <a:rPr lang="en-US" sz="1800" b="1" i="0" u="none" strike="noStrike" baseline="0" dirty="0">
                <a:solidFill>
                  <a:srgbClr val="FF0000"/>
                </a:solidFill>
              </a:rPr>
              <a:t>effective</a:t>
            </a:r>
            <a:r>
              <a:rPr lang="en-US" sz="1800" b="0" i="0" u="none" strike="noStrike" baseline="0" dirty="0"/>
              <a:t> representation of temperature difference</a:t>
            </a:r>
            <a:endParaRPr lang="en-IN" dirty="0"/>
          </a:p>
        </p:txBody>
      </p:sp>
    </p:spTree>
    <p:extLst>
      <p:ext uri="{BB962C8B-B14F-4D97-AF65-F5344CB8AC3E}">
        <p14:creationId xmlns:p14="http://schemas.microsoft.com/office/powerpoint/2010/main" val="2384830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19</a:t>
            </a:fld>
            <a:endParaRPr lang="en-IN" dirty="0">
              <a:solidFill>
                <a:prstClr val="black">
                  <a:tint val="75000"/>
                </a:prstClr>
              </a:solidFill>
              <a:latin typeface="Calibri" panose="020F0502020204030204"/>
            </a:endParaRPr>
          </a:p>
        </p:txBody>
      </p:sp>
      <p:pic>
        <p:nvPicPr>
          <p:cNvPr id="33" name="Picture 32">
            <a:extLst>
              <a:ext uri="{FF2B5EF4-FFF2-40B4-BE49-F238E27FC236}">
                <a16:creationId xmlns:a16="http://schemas.microsoft.com/office/drawing/2014/main" id="{E2FFB8C1-2789-4544-B030-937F0D36C4E8}"/>
              </a:ext>
            </a:extLst>
          </p:cNvPr>
          <p:cNvPicPr>
            <a:picLocks noChangeAspect="1"/>
          </p:cNvPicPr>
          <p:nvPr/>
        </p:nvPicPr>
        <p:blipFill rotWithShape="1">
          <a:blip r:embed="rId2">
            <a:extLst>
              <a:ext uri="{28A0092B-C50C-407E-A947-70E740481C1C}">
                <a14:useLocalDpi xmlns:a14="http://schemas.microsoft.com/office/drawing/2010/main" val="0"/>
              </a:ext>
            </a:extLst>
          </a:blip>
          <a:srcRect l="5749" t="5185" r="6010" b="66162"/>
          <a:stretch/>
        </p:blipFill>
        <p:spPr>
          <a:xfrm>
            <a:off x="2686050" y="958804"/>
            <a:ext cx="6279604" cy="1517023"/>
          </a:xfrm>
          <a:prstGeom prst="rect">
            <a:avLst/>
          </a:prstGeom>
        </p:spPr>
      </p:pic>
      <p:sp>
        <p:nvSpPr>
          <p:cNvPr id="12" name="TextBox 11">
            <a:extLst>
              <a:ext uri="{FF2B5EF4-FFF2-40B4-BE49-F238E27FC236}">
                <a16:creationId xmlns:a16="http://schemas.microsoft.com/office/drawing/2014/main" id="{694A8D1E-7338-4244-B1EE-8DEE36C6CFCD}"/>
              </a:ext>
            </a:extLst>
          </p:cNvPr>
          <p:cNvSpPr txBox="1"/>
          <p:nvPr/>
        </p:nvSpPr>
        <p:spPr>
          <a:xfrm>
            <a:off x="6574369" y="6356351"/>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2" name="Straight Connector 1">
            <a:extLst>
              <a:ext uri="{FF2B5EF4-FFF2-40B4-BE49-F238E27FC236}">
                <a16:creationId xmlns:a16="http://schemas.microsoft.com/office/drawing/2014/main" id="{1B71E9D9-3DD2-38A2-D0F7-3E0FF30CC2F0}"/>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865830C-FAAE-13BE-9133-3BF4D2C07B22}"/>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HEAT EXCHANGERS (HXs)</a:t>
            </a:r>
          </a:p>
        </p:txBody>
      </p:sp>
      <p:sp>
        <p:nvSpPr>
          <p:cNvPr id="18" name="TextBox 17">
            <a:extLst>
              <a:ext uri="{FF2B5EF4-FFF2-40B4-BE49-F238E27FC236}">
                <a16:creationId xmlns:a16="http://schemas.microsoft.com/office/drawing/2014/main" id="{92FAEF43-FBFF-477D-8526-FF1BD837BFAD}"/>
              </a:ext>
            </a:extLst>
          </p:cNvPr>
          <p:cNvSpPr txBox="1"/>
          <p:nvPr/>
        </p:nvSpPr>
        <p:spPr>
          <a:xfrm>
            <a:off x="5250648" y="1486415"/>
            <a:ext cx="3715006" cy="646331"/>
          </a:xfrm>
          <a:prstGeom prst="rect">
            <a:avLst/>
          </a:prstGeom>
          <a:noFill/>
        </p:spPr>
        <p:txBody>
          <a:bodyPr wrap="square">
            <a:spAutoFit/>
          </a:bodyPr>
          <a:lstStyle/>
          <a:p>
            <a:pPr algn="ctr"/>
            <a:r>
              <a:rPr lang="en-US" sz="1800" b="0" i="0" u="none" strike="noStrike" baseline="0" dirty="0"/>
              <a:t>The </a:t>
            </a:r>
            <a:r>
              <a:rPr lang="en-US" sz="1800" b="1" i="0" u="none" strike="noStrike" baseline="0" dirty="0">
                <a:solidFill>
                  <a:srgbClr val="FF0000"/>
                </a:solidFill>
              </a:rPr>
              <a:t>effective</a:t>
            </a:r>
            <a:r>
              <a:rPr lang="en-US" sz="1800" b="0" i="0" u="none" strike="noStrike" baseline="0" dirty="0"/>
              <a:t> representation of temperature difference</a:t>
            </a:r>
            <a:endParaRPr lang="en-IN" dirty="0"/>
          </a:p>
        </p:txBody>
      </p:sp>
      <p:pic>
        <p:nvPicPr>
          <p:cNvPr id="1028" name="Picture 4" descr="Heat Exchanger Configurations | Parallel Flow &amp; Counterflow | Wattco">
            <a:extLst>
              <a:ext uri="{FF2B5EF4-FFF2-40B4-BE49-F238E27FC236}">
                <a16:creationId xmlns:a16="http://schemas.microsoft.com/office/drawing/2014/main" id="{103F7788-C0EC-46B9-969A-DA89BBC98E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742" b="6864"/>
          <a:stretch/>
        </p:blipFill>
        <p:spPr bwMode="auto">
          <a:xfrm>
            <a:off x="6126298" y="2582759"/>
            <a:ext cx="2924355" cy="24694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A4352E7-1730-4B30-ABB5-14C6EB239E37}"/>
              </a:ext>
            </a:extLst>
          </p:cNvPr>
          <p:cNvPicPr>
            <a:picLocks noChangeAspect="1"/>
          </p:cNvPicPr>
          <p:nvPr/>
        </p:nvPicPr>
        <p:blipFill rotWithShape="1">
          <a:blip r:embed="rId2">
            <a:extLst>
              <a:ext uri="{28A0092B-C50C-407E-A947-70E740481C1C}">
                <a14:useLocalDpi xmlns:a14="http://schemas.microsoft.com/office/drawing/2010/main" val="0"/>
              </a:ext>
            </a:extLst>
          </a:blip>
          <a:srcRect l="49945" t="35846" r="6010" b="19136"/>
          <a:stretch/>
        </p:blipFill>
        <p:spPr>
          <a:xfrm>
            <a:off x="3062410" y="2550124"/>
            <a:ext cx="3134396" cy="2383525"/>
          </a:xfrm>
          <a:prstGeom prst="rect">
            <a:avLst/>
          </a:prstGeom>
        </p:spPr>
      </p:pic>
      <p:pic>
        <p:nvPicPr>
          <p:cNvPr id="17" name="Picture 16">
            <a:extLst>
              <a:ext uri="{FF2B5EF4-FFF2-40B4-BE49-F238E27FC236}">
                <a16:creationId xmlns:a16="http://schemas.microsoft.com/office/drawing/2014/main" id="{1F848B90-E2BF-4985-B342-EFDE975A331C}"/>
              </a:ext>
            </a:extLst>
          </p:cNvPr>
          <p:cNvPicPr>
            <a:picLocks noChangeAspect="1"/>
          </p:cNvPicPr>
          <p:nvPr/>
        </p:nvPicPr>
        <p:blipFill rotWithShape="1">
          <a:blip r:embed="rId2">
            <a:extLst>
              <a:ext uri="{28A0092B-C50C-407E-A947-70E740481C1C}">
                <a14:useLocalDpi xmlns:a14="http://schemas.microsoft.com/office/drawing/2010/main" val="0"/>
              </a:ext>
            </a:extLst>
          </a:blip>
          <a:srcRect l="8408" t="35846" r="56560" b="22857"/>
          <a:stretch/>
        </p:blipFill>
        <p:spPr>
          <a:xfrm>
            <a:off x="298037" y="1778612"/>
            <a:ext cx="2493034" cy="2186497"/>
          </a:xfrm>
          <a:prstGeom prst="rect">
            <a:avLst/>
          </a:prstGeom>
        </p:spPr>
      </p:pic>
      <p:pic>
        <p:nvPicPr>
          <p:cNvPr id="19" name="Picture 4" descr="Heat Exchanger Configurations | Parallel Flow &amp; Counterflow | Wattco">
            <a:extLst>
              <a:ext uri="{FF2B5EF4-FFF2-40B4-BE49-F238E27FC236}">
                <a16:creationId xmlns:a16="http://schemas.microsoft.com/office/drawing/2014/main" id="{D4133F1A-B9FD-42DA-BDD6-9EAA59F96F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63" r="3779" b="12145"/>
          <a:stretch/>
        </p:blipFill>
        <p:spPr bwMode="auto">
          <a:xfrm>
            <a:off x="139700" y="3965109"/>
            <a:ext cx="2744909" cy="218649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613B85AA-7F96-4F49-A6FE-9C023A046ADB}"/>
              </a:ext>
            </a:extLst>
          </p:cNvPr>
          <p:cNvCxnSpPr/>
          <p:nvPr/>
        </p:nvCxnSpPr>
        <p:spPr>
          <a:xfrm>
            <a:off x="3062410" y="2294467"/>
            <a:ext cx="0" cy="3953933"/>
          </a:xfrm>
          <a:prstGeom prst="line">
            <a:avLst/>
          </a:prstGeom>
          <a:ln w="28575" cmpd="tri">
            <a:solidFill>
              <a:srgbClr val="291973"/>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1A0A79-9AAE-4D16-9BAB-9A9F38034E06}"/>
              </a:ext>
            </a:extLst>
          </p:cNvPr>
          <p:cNvSpPr txBox="1"/>
          <p:nvPr/>
        </p:nvSpPr>
        <p:spPr>
          <a:xfrm>
            <a:off x="3062410" y="4984237"/>
            <a:ext cx="5988243" cy="1323439"/>
          </a:xfrm>
          <a:prstGeom prst="rect">
            <a:avLst/>
          </a:prstGeom>
          <a:noFill/>
        </p:spPr>
        <p:txBody>
          <a:bodyPr wrap="square">
            <a:spAutoFit/>
          </a:bodyPr>
          <a:lstStyle/>
          <a:p>
            <a:pPr marL="285750" indent="-285750" algn="just">
              <a:buFont typeface="Wingdings" panose="05000000000000000000" pitchFamily="2" charset="2"/>
              <a:buChar char="§"/>
            </a:pPr>
            <a:r>
              <a:rPr lang="en-US" sz="1600" b="1" i="0" dirty="0">
                <a:solidFill>
                  <a:srgbClr val="000000"/>
                </a:solidFill>
                <a:effectLst/>
              </a:rPr>
              <a:t>Counter Flow HX: </a:t>
            </a:r>
            <a:r>
              <a:rPr lang="en-US" sz="1600" b="0" i="0" dirty="0">
                <a:solidFill>
                  <a:srgbClr val="000000"/>
                </a:solidFill>
                <a:effectLst/>
              </a:rPr>
              <a:t>This distributes the heat more evenly across the heat exchanger and allows for maximum efficiency. In theory, the cold fluid can exit the heat exchanger at a higher temperature than the temperature of the hot fluid outlet, although in reality this is very difficult to achieve.</a:t>
            </a:r>
            <a:endParaRPr lang="en-IN" sz="1600" dirty="0"/>
          </a:p>
        </p:txBody>
      </p:sp>
    </p:spTree>
    <p:extLst>
      <p:ext uri="{BB962C8B-B14F-4D97-AF65-F5344CB8AC3E}">
        <p14:creationId xmlns:p14="http://schemas.microsoft.com/office/powerpoint/2010/main" val="74242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EC560C-3918-4DBC-859C-4318041FA0E2}"/>
              </a:ext>
            </a:extLst>
          </p:cNvPr>
          <p:cNvSpPr>
            <a:spLocks noGrp="1"/>
          </p:cNvSpPr>
          <p:nvPr>
            <p:ph type="dt" sz="half" idx="10"/>
          </p:nvPr>
        </p:nvSpPr>
        <p:spPr/>
        <p:txBody>
          <a:bodyPr/>
          <a:lstStyle/>
          <a:p>
            <a:pPr defTabSz="685800">
              <a:defRPr/>
            </a:pPr>
            <a:fld id="{0AB36357-0FB5-4482-AC48-1BC3618A6820}"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4" name="Slide Number Placeholder 3">
            <a:extLst>
              <a:ext uri="{FF2B5EF4-FFF2-40B4-BE49-F238E27FC236}">
                <a16:creationId xmlns:a16="http://schemas.microsoft.com/office/drawing/2014/main" id="{C3B33606-ED67-483D-9AA9-E2F40E334550}"/>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2</a:t>
            </a:fld>
            <a:endParaRPr lang="en-IN">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FC4D39BA-834C-48F7-8BF6-4B8281EC61F8}"/>
              </a:ext>
            </a:extLst>
          </p:cNvPr>
          <p:cNvSpPr txBox="1"/>
          <p:nvPr/>
        </p:nvSpPr>
        <p:spPr>
          <a:xfrm>
            <a:off x="139701" y="387074"/>
            <a:ext cx="5467350"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PLANT TEST RUN (PTR)</a:t>
            </a:r>
          </a:p>
        </p:txBody>
      </p:sp>
      <p:sp>
        <p:nvSpPr>
          <p:cNvPr id="13" name="TextBox 12">
            <a:extLst>
              <a:ext uri="{FF2B5EF4-FFF2-40B4-BE49-F238E27FC236}">
                <a16:creationId xmlns:a16="http://schemas.microsoft.com/office/drawing/2014/main" id="{6F4AFCA5-C0EE-4621-B4F4-09929F898AB9}"/>
              </a:ext>
            </a:extLst>
          </p:cNvPr>
          <p:cNvSpPr txBox="1"/>
          <p:nvPr/>
        </p:nvSpPr>
        <p:spPr>
          <a:xfrm>
            <a:off x="139701" y="857238"/>
            <a:ext cx="8782049" cy="5538696"/>
          </a:xfrm>
          <a:prstGeom prst="rect">
            <a:avLst/>
          </a:prstGeom>
          <a:noFill/>
        </p:spPr>
        <p:txBody>
          <a:bodyPr wrap="square">
            <a:spAutoFit/>
          </a:bodyPr>
          <a:lstStyle/>
          <a:p>
            <a:pPr marL="214313" indent="-214313" algn="just" defTabSz="685800">
              <a:buFont typeface="Wingdings" panose="05000000000000000000" pitchFamily="2" charset="2"/>
              <a:buChar char="§"/>
              <a:defRPr/>
            </a:pPr>
            <a:r>
              <a:rPr lang="en-US" sz="1600" b="1" dirty="0">
                <a:solidFill>
                  <a:prstClr val="black"/>
                </a:solidFill>
                <a:latin typeface="Calibri" panose="020F0502020204030204"/>
              </a:rPr>
              <a:t>PTR:</a:t>
            </a:r>
            <a:r>
              <a:rPr lang="en-US" sz="1600" dirty="0">
                <a:solidFill>
                  <a:prstClr val="black"/>
                </a:solidFill>
                <a:latin typeface="Calibri" panose="020F0502020204030204"/>
              </a:rPr>
              <a:t> a controlled trial or assessment conducted in an industrial plant to evaluate the performance, efficiency, and safety of the equipment, systems, and processes under actual operating conditions. </a:t>
            </a:r>
          </a:p>
          <a:p>
            <a:pPr marL="214313" indent="-214313" algn="just" defTabSz="685800">
              <a:buFont typeface="Wingdings" panose="05000000000000000000" pitchFamily="2" charset="2"/>
              <a:buChar char="§"/>
              <a:defRPr/>
            </a:pPr>
            <a:endParaRPr lang="en-US" sz="1600" dirty="0">
              <a:solidFill>
                <a:prstClr val="black"/>
              </a:solidFill>
              <a:latin typeface="Calibri" panose="020F0502020204030204"/>
            </a:endParaRPr>
          </a:p>
          <a:p>
            <a:pPr marL="214313" indent="-214313" algn="just" defTabSz="685800">
              <a:buFont typeface="Wingdings" panose="05000000000000000000" pitchFamily="2" charset="2"/>
              <a:buChar char="§"/>
              <a:defRPr/>
            </a:pPr>
            <a:r>
              <a:rPr lang="en-US" sz="1600" dirty="0">
                <a:solidFill>
                  <a:prstClr val="black"/>
                </a:solidFill>
                <a:latin typeface="Calibri" panose="020F0502020204030204"/>
              </a:rPr>
              <a:t>During a PTR, the plant operates at specific conditions—</a:t>
            </a:r>
            <a:r>
              <a:rPr lang="en-US" sz="1600" b="1" dirty="0">
                <a:solidFill>
                  <a:prstClr val="black"/>
                </a:solidFill>
                <a:latin typeface="Calibri" panose="020F0502020204030204"/>
              </a:rPr>
              <a:t>often at full capacity </a:t>
            </a:r>
            <a:r>
              <a:rPr lang="en-US" sz="1600" dirty="0">
                <a:solidFill>
                  <a:prstClr val="black"/>
                </a:solidFill>
                <a:latin typeface="Calibri" panose="020F0502020204030204"/>
              </a:rPr>
              <a:t>or </a:t>
            </a:r>
            <a:r>
              <a:rPr lang="en-US" sz="1600" b="1" dirty="0">
                <a:solidFill>
                  <a:prstClr val="black"/>
                </a:solidFill>
                <a:latin typeface="Calibri" panose="020F0502020204030204"/>
              </a:rPr>
              <a:t>under varying loads</a:t>
            </a:r>
            <a:r>
              <a:rPr lang="en-US" sz="1600" dirty="0">
                <a:solidFill>
                  <a:prstClr val="black"/>
                </a:solidFill>
                <a:latin typeface="Calibri" panose="020F0502020204030204"/>
              </a:rPr>
              <a:t>—to collect data on key parameters such as temperature, pressure, flow rates, and product quality.</a:t>
            </a:r>
          </a:p>
          <a:p>
            <a:pPr algn="just" defTabSz="685800">
              <a:defRPr/>
            </a:pPr>
            <a:endParaRPr lang="en-US" sz="1600" dirty="0">
              <a:solidFill>
                <a:prstClr val="black"/>
              </a:solidFill>
              <a:latin typeface="Calibri" panose="020F0502020204030204"/>
            </a:endParaRPr>
          </a:p>
          <a:p>
            <a:pPr marL="214313" indent="-214313" algn="just" defTabSz="685800">
              <a:buFont typeface="Wingdings" panose="05000000000000000000" pitchFamily="2" charset="2"/>
              <a:buChar char="§"/>
              <a:defRPr/>
            </a:pPr>
            <a:r>
              <a:rPr lang="en-US" sz="1600" dirty="0">
                <a:solidFill>
                  <a:prstClr val="black"/>
                </a:solidFill>
                <a:latin typeface="Calibri" panose="020F0502020204030204"/>
              </a:rPr>
              <a:t>The </a:t>
            </a:r>
            <a:r>
              <a:rPr lang="en-US" sz="1600" b="1" dirty="0">
                <a:solidFill>
                  <a:prstClr val="black"/>
                </a:solidFill>
                <a:latin typeface="Calibri" panose="020F0502020204030204"/>
              </a:rPr>
              <a:t>primary purposes </a:t>
            </a:r>
            <a:r>
              <a:rPr lang="en-US" sz="1600" dirty="0">
                <a:solidFill>
                  <a:prstClr val="black"/>
                </a:solidFill>
                <a:latin typeface="Calibri" panose="020F0502020204030204"/>
              </a:rPr>
              <a:t>of a PTR include:</a:t>
            </a:r>
          </a:p>
          <a:p>
            <a:pPr algn="just" defTabSz="685800">
              <a:defRPr/>
            </a:pPr>
            <a:endParaRPr lang="en-US" sz="1600" dirty="0">
              <a:solidFill>
                <a:prstClr val="black"/>
              </a:solidFill>
              <a:latin typeface="Calibri" panose="020F0502020204030204"/>
            </a:endParaRPr>
          </a:p>
          <a:p>
            <a:pPr marL="557213" lvl="1" indent="-214313" algn="just" defTabSz="685800">
              <a:lnSpc>
                <a:spcPct val="120000"/>
              </a:lnSpc>
              <a:buFont typeface="Arial" panose="020B0604020202020204" pitchFamily="34" charset="0"/>
              <a:buChar char="•"/>
              <a:defRPr/>
            </a:pPr>
            <a:r>
              <a:rPr lang="en-US" sz="1600" b="1" dirty="0">
                <a:solidFill>
                  <a:prstClr val="black"/>
                </a:solidFill>
                <a:latin typeface="Calibri" panose="020F0502020204030204"/>
              </a:rPr>
              <a:t>Validating Performance:</a:t>
            </a:r>
            <a:r>
              <a:rPr lang="en-US" sz="1600" dirty="0">
                <a:solidFill>
                  <a:prstClr val="black"/>
                </a:solidFill>
                <a:latin typeface="Calibri" panose="020F0502020204030204"/>
              </a:rPr>
              <a:t> Ensuring the equipment and systems meet the design specifications and performance criteria.</a:t>
            </a:r>
          </a:p>
          <a:p>
            <a:pPr marL="557213" lvl="1" indent="-214313" algn="just" defTabSz="685800">
              <a:lnSpc>
                <a:spcPct val="120000"/>
              </a:lnSpc>
              <a:buFont typeface="Arial" panose="020B0604020202020204" pitchFamily="34" charset="0"/>
              <a:buChar char="•"/>
              <a:defRPr/>
            </a:pPr>
            <a:r>
              <a:rPr lang="en-US" sz="1600" b="1" dirty="0">
                <a:solidFill>
                  <a:prstClr val="black"/>
                </a:solidFill>
                <a:latin typeface="Calibri" panose="020F0502020204030204"/>
              </a:rPr>
              <a:t>Troubleshooting &amp; Optimization:</a:t>
            </a:r>
            <a:r>
              <a:rPr lang="en-US" sz="1600" dirty="0">
                <a:solidFill>
                  <a:prstClr val="black"/>
                </a:solidFill>
                <a:latin typeface="Calibri" panose="020F0502020204030204"/>
              </a:rPr>
              <a:t> Identifying any operational bottlenecks, inefficiencies, or potential areas for improvement.</a:t>
            </a:r>
          </a:p>
          <a:p>
            <a:pPr marL="557213" lvl="1" indent="-214313" algn="just" defTabSz="685800">
              <a:lnSpc>
                <a:spcPct val="120000"/>
              </a:lnSpc>
              <a:buFont typeface="Arial" panose="020B0604020202020204" pitchFamily="34" charset="0"/>
              <a:buChar char="•"/>
              <a:defRPr/>
            </a:pPr>
            <a:r>
              <a:rPr lang="en-US" sz="1600" b="1" dirty="0">
                <a:solidFill>
                  <a:prstClr val="black"/>
                </a:solidFill>
                <a:latin typeface="Calibri" panose="020F0502020204030204"/>
              </a:rPr>
              <a:t>Quality Control:</a:t>
            </a:r>
            <a:r>
              <a:rPr lang="en-US" sz="1600" dirty="0">
                <a:solidFill>
                  <a:prstClr val="black"/>
                </a:solidFill>
                <a:latin typeface="Calibri" panose="020F0502020204030204"/>
              </a:rPr>
              <a:t> Confirming that the production process can consistently produce outputs that meet quality standards.</a:t>
            </a:r>
          </a:p>
          <a:p>
            <a:pPr marL="557213" lvl="1" indent="-214313" algn="just" defTabSz="685800">
              <a:lnSpc>
                <a:spcPct val="120000"/>
              </a:lnSpc>
              <a:buFont typeface="Arial" panose="020B0604020202020204" pitchFamily="34" charset="0"/>
              <a:buChar char="•"/>
              <a:defRPr/>
            </a:pPr>
            <a:r>
              <a:rPr lang="en-US" sz="1600" b="1" dirty="0">
                <a:solidFill>
                  <a:prstClr val="black"/>
                </a:solidFill>
                <a:latin typeface="Calibri" panose="020F0502020204030204"/>
              </a:rPr>
              <a:t>Safety Verification:</a:t>
            </a:r>
            <a:r>
              <a:rPr lang="en-US" sz="1600" dirty="0">
                <a:solidFill>
                  <a:prstClr val="black"/>
                </a:solidFill>
                <a:latin typeface="Calibri" panose="020F0502020204030204"/>
              </a:rPr>
              <a:t> Testing operational safety protocols and ensuring compliance with safety regulations.</a:t>
            </a:r>
          </a:p>
          <a:p>
            <a:pPr marL="557213" lvl="1" indent="-214313" algn="just" defTabSz="685800">
              <a:lnSpc>
                <a:spcPct val="120000"/>
              </a:lnSpc>
              <a:buFont typeface="Arial" panose="020B0604020202020204" pitchFamily="34" charset="0"/>
              <a:buChar char="•"/>
              <a:defRPr/>
            </a:pPr>
            <a:r>
              <a:rPr lang="en-US" sz="1600" dirty="0">
                <a:solidFill>
                  <a:prstClr val="black"/>
                </a:solidFill>
                <a:latin typeface="Calibri" panose="020F0502020204030204"/>
              </a:rPr>
              <a:t>PTRs are essential during the </a:t>
            </a:r>
            <a:r>
              <a:rPr lang="en-US" sz="1600" b="1" dirty="0">
                <a:solidFill>
                  <a:prstClr val="black"/>
                </a:solidFill>
                <a:latin typeface="Calibri" panose="020F0502020204030204"/>
              </a:rPr>
              <a:t>commissioning phase</a:t>
            </a:r>
            <a:r>
              <a:rPr lang="en-US" sz="1600" dirty="0">
                <a:solidFill>
                  <a:prstClr val="black"/>
                </a:solidFill>
                <a:latin typeface="Calibri" panose="020F0502020204030204"/>
              </a:rPr>
              <a:t> (when a new plant or equipment is being started for the first time) and for ongoing </a:t>
            </a:r>
            <a:r>
              <a:rPr lang="en-US" sz="1600" b="1" dirty="0">
                <a:solidFill>
                  <a:prstClr val="black"/>
                </a:solidFill>
                <a:latin typeface="Calibri" panose="020F0502020204030204"/>
              </a:rPr>
              <a:t>performance evaluations</a:t>
            </a:r>
            <a:r>
              <a:rPr lang="en-US" sz="1600" dirty="0">
                <a:solidFill>
                  <a:prstClr val="black"/>
                </a:solidFill>
                <a:latin typeface="Calibri" panose="020F0502020204030204"/>
              </a:rPr>
              <a:t> to maintain or improve efficiency and safety.</a:t>
            </a:r>
          </a:p>
        </p:txBody>
      </p:sp>
      <p:cxnSp>
        <p:nvCxnSpPr>
          <p:cNvPr id="2" name="Straight Connector 1">
            <a:extLst>
              <a:ext uri="{FF2B5EF4-FFF2-40B4-BE49-F238E27FC236}">
                <a16:creationId xmlns:a16="http://schemas.microsoft.com/office/drawing/2014/main" id="{0AF4F57B-A15F-224B-56DE-5D7AD15AF15A}"/>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830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20</a:t>
            </a:fld>
            <a:endParaRPr lang="en-IN">
              <a:solidFill>
                <a:prstClr val="black">
                  <a:tint val="75000"/>
                </a:prstClr>
              </a:solidFill>
              <a:latin typeface="Calibri" panose="020F0502020204030204"/>
            </a:endParaRPr>
          </a:p>
        </p:txBody>
      </p:sp>
      <p:sp>
        <p:nvSpPr>
          <p:cNvPr id="11" name="TextBox 10">
            <a:extLst>
              <a:ext uri="{FF2B5EF4-FFF2-40B4-BE49-F238E27FC236}">
                <a16:creationId xmlns:a16="http://schemas.microsoft.com/office/drawing/2014/main" id="{71F95EE7-5AC9-454E-BF29-4FE1CBBE98CB}"/>
              </a:ext>
            </a:extLst>
          </p:cNvPr>
          <p:cNvSpPr txBox="1"/>
          <p:nvPr/>
        </p:nvSpPr>
        <p:spPr>
          <a:xfrm>
            <a:off x="139700" y="1175262"/>
            <a:ext cx="8704754" cy="2031325"/>
          </a:xfrm>
          <a:prstGeom prst="rect">
            <a:avLst/>
          </a:prstGeom>
          <a:noFill/>
        </p:spPr>
        <p:txBody>
          <a:bodyPr wrap="square">
            <a:spAutoFit/>
          </a:bodyPr>
          <a:lstStyle/>
          <a:p>
            <a:pPr algn="just" defTabSz="685800">
              <a:defRPr/>
            </a:pPr>
            <a:r>
              <a:rPr lang="en-IN" b="1" dirty="0">
                <a:solidFill>
                  <a:srgbClr val="C00000"/>
                </a:solidFill>
                <a:latin typeface="Calibri" panose="020F0502020204030204"/>
              </a:rPr>
              <a:t>Q1.</a:t>
            </a:r>
            <a:r>
              <a:rPr lang="en-IN" dirty="0">
                <a:solidFill>
                  <a:prstClr val="black"/>
                </a:solidFill>
                <a:latin typeface="Calibri" panose="020F0502020204030204"/>
              </a:rPr>
              <a:t> Estimate the heat exchanger area needed to cool 55,000 lb/h of a light oil (specific heat = 0.74 Btu/</a:t>
            </a:r>
            <a:r>
              <a:rPr lang="en-IN" dirty="0" err="1">
                <a:solidFill>
                  <a:prstClr val="black"/>
                </a:solidFill>
                <a:latin typeface="Calibri" panose="020F0502020204030204"/>
              </a:rPr>
              <a:t>lb.°F</a:t>
            </a:r>
            <a:r>
              <a:rPr lang="en-IN" dirty="0">
                <a:solidFill>
                  <a:prstClr val="black"/>
                </a:solidFill>
                <a:latin typeface="Calibri" panose="020F0502020204030204"/>
              </a:rPr>
              <a:t>) from 190°F to 140°F using cooling water that is available at 50°F. The cooling water can be allowed to heat to 90°F. An initial estimate of the Overall Heat Transfer Coefficient is 120 Btu/hr.ft².°F. Also estimate the required mass flow rate of cooling water.</a:t>
            </a:r>
          </a:p>
          <a:p>
            <a:pPr algn="just" defTabSz="685800">
              <a:defRPr/>
            </a:pPr>
            <a:endParaRPr lang="en-IN" dirty="0">
              <a:solidFill>
                <a:prstClr val="black"/>
              </a:solidFill>
              <a:latin typeface="Calibri" panose="020F0502020204030204"/>
            </a:endParaRPr>
          </a:p>
          <a:p>
            <a:pPr algn="just" defTabSz="685800">
              <a:defRPr/>
            </a:pPr>
            <a:r>
              <a:rPr lang="en-IN" b="1" dirty="0">
                <a:solidFill>
                  <a:srgbClr val="C00000"/>
                </a:solidFill>
                <a:latin typeface="Calibri" panose="020F0502020204030204"/>
              </a:rPr>
              <a:t>Q2. </a:t>
            </a:r>
            <a:r>
              <a:rPr lang="en-US" dirty="0">
                <a:solidFill>
                  <a:prstClr val="black"/>
                </a:solidFill>
                <a:latin typeface="Calibri" panose="020F0502020204030204"/>
              </a:rPr>
              <a:t>Taking the shell and tube heat exchanger described in </a:t>
            </a:r>
            <a:r>
              <a:rPr lang="en-US" b="1" dirty="0">
                <a:solidFill>
                  <a:srgbClr val="C00000"/>
                </a:solidFill>
                <a:latin typeface="Calibri" panose="020F0502020204030204"/>
              </a:rPr>
              <a:t>Q1</a:t>
            </a:r>
            <a:r>
              <a:rPr lang="en-US" dirty="0">
                <a:solidFill>
                  <a:prstClr val="black"/>
                </a:solidFill>
                <a:latin typeface="Calibri" panose="020F0502020204030204"/>
              </a:rPr>
              <a:t>, how many tubes of 3.0-inch diameter and 10 ft length should be used?</a:t>
            </a:r>
            <a:endParaRPr lang="en-IN" dirty="0">
              <a:solidFill>
                <a:prstClr val="black"/>
              </a:solidFill>
              <a:latin typeface="Calibri" panose="020F0502020204030204"/>
            </a:endParaRPr>
          </a:p>
        </p:txBody>
      </p:sp>
      <p:pic>
        <p:nvPicPr>
          <p:cNvPr id="3" name="Picture 2">
            <a:extLst>
              <a:ext uri="{FF2B5EF4-FFF2-40B4-BE49-F238E27FC236}">
                <a16:creationId xmlns:a16="http://schemas.microsoft.com/office/drawing/2014/main" id="{B3D76272-6254-423D-823E-D0D028089AF0}"/>
              </a:ext>
            </a:extLst>
          </p:cNvPr>
          <p:cNvPicPr>
            <a:picLocks noChangeAspect="1"/>
          </p:cNvPicPr>
          <p:nvPr/>
        </p:nvPicPr>
        <p:blipFill>
          <a:blip r:embed="rId2"/>
          <a:stretch>
            <a:fillRect/>
          </a:stretch>
        </p:blipFill>
        <p:spPr>
          <a:xfrm>
            <a:off x="1615365" y="3341978"/>
            <a:ext cx="5913271" cy="2557403"/>
          </a:xfrm>
          <a:prstGeom prst="rect">
            <a:avLst/>
          </a:prstGeom>
        </p:spPr>
      </p:pic>
      <p:sp>
        <p:nvSpPr>
          <p:cNvPr id="14" name="TextBox 13">
            <a:extLst>
              <a:ext uri="{FF2B5EF4-FFF2-40B4-BE49-F238E27FC236}">
                <a16:creationId xmlns:a16="http://schemas.microsoft.com/office/drawing/2014/main" id="{0D766D60-DC3C-4656-ABC7-DE945F310F84}"/>
              </a:ext>
            </a:extLst>
          </p:cNvPr>
          <p:cNvSpPr txBox="1"/>
          <p:nvPr/>
        </p:nvSpPr>
        <p:spPr>
          <a:xfrm>
            <a:off x="139700" y="848739"/>
            <a:ext cx="5467350" cy="338554"/>
          </a:xfrm>
          <a:prstGeom prst="rect">
            <a:avLst/>
          </a:prstGeom>
          <a:noFill/>
        </p:spPr>
        <p:txBody>
          <a:bodyPr wrap="square">
            <a:spAutoFit/>
          </a:bodyPr>
          <a:lstStyle/>
          <a:p>
            <a:pPr defTabSz="685800">
              <a:defRPr/>
            </a:pPr>
            <a:r>
              <a:rPr lang="en-US" sz="1600" b="1" dirty="0">
                <a:solidFill>
                  <a:srgbClr val="291973"/>
                </a:solidFill>
                <a:latin typeface="Calibri" panose="020F0502020204030204" pitchFamily="34" charset="0"/>
                <a:ea typeface="Calibri" panose="020F0502020204030204" pitchFamily="34" charset="0"/>
                <a:cs typeface="Calibri" panose="020F0502020204030204" pitchFamily="34" charset="0"/>
              </a:rPr>
              <a:t>ASSIGNMENT</a:t>
            </a:r>
          </a:p>
        </p:txBody>
      </p:sp>
      <p:cxnSp>
        <p:nvCxnSpPr>
          <p:cNvPr id="2" name="Straight Connector 1">
            <a:extLst>
              <a:ext uri="{FF2B5EF4-FFF2-40B4-BE49-F238E27FC236}">
                <a16:creationId xmlns:a16="http://schemas.microsoft.com/office/drawing/2014/main" id="{9D3A5E86-8DE5-8DE4-52A4-06E4959ACFB1}"/>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5E167A9-2FA8-1A9D-78DF-2F744E3F6F85}"/>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HXs</a:t>
            </a:r>
          </a:p>
        </p:txBody>
      </p:sp>
    </p:spTree>
    <p:extLst>
      <p:ext uri="{BB962C8B-B14F-4D97-AF65-F5344CB8AC3E}">
        <p14:creationId xmlns:p14="http://schemas.microsoft.com/office/powerpoint/2010/main" val="3726557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21</a:t>
            </a:fld>
            <a:endParaRPr lang="en-IN">
              <a:solidFill>
                <a:prstClr val="black">
                  <a:tint val="75000"/>
                </a:prstClr>
              </a:solidFill>
              <a:latin typeface="Calibri" panose="020F0502020204030204"/>
            </a:endParaRPr>
          </a:p>
        </p:txBody>
      </p:sp>
      <p:sp>
        <p:nvSpPr>
          <p:cNvPr id="15" name="TextBox 14">
            <a:extLst>
              <a:ext uri="{FF2B5EF4-FFF2-40B4-BE49-F238E27FC236}">
                <a16:creationId xmlns:a16="http://schemas.microsoft.com/office/drawing/2014/main" id="{022EF415-C9C0-4AD4-BCE9-365540CEEF34}"/>
              </a:ext>
            </a:extLst>
          </p:cNvPr>
          <p:cNvSpPr txBox="1"/>
          <p:nvPr/>
        </p:nvSpPr>
        <p:spPr>
          <a:xfrm>
            <a:off x="139699" y="3608511"/>
            <a:ext cx="8762999" cy="923330"/>
          </a:xfrm>
          <a:prstGeom prst="rect">
            <a:avLst/>
          </a:prstGeom>
          <a:noFill/>
        </p:spPr>
        <p:txBody>
          <a:bodyPr wrap="square">
            <a:spAutoFit/>
          </a:bodyPr>
          <a:lstStyle/>
          <a:p>
            <a:pPr marL="214313" indent="-214313" algn="just" defTabSz="685800">
              <a:buFont typeface="Wingdings" panose="05000000000000000000" pitchFamily="2" charset="2"/>
              <a:buChar char="§"/>
              <a:defRPr/>
            </a:pPr>
            <a:r>
              <a:rPr lang="el-GR" b="1" dirty="0">
                <a:solidFill>
                  <a:prstClr val="black"/>
                </a:solidFill>
                <a:latin typeface="Calibri" panose="020F0502020204030204"/>
              </a:rPr>
              <a:t>ε – </a:t>
            </a:r>
            <a:r>
              <a:rPr lang="en-US" b="1" dirty="0">
                <a:solidFill>
                  <a:prstClr val="black"/>
                </a:solidFill>
                <a:latin typeface="Calibri" panose="020F0502020204030204"/>
              </a:rPr>
              <a:t>NTU method </a:t>
            </a:r>
            <a:r>
              <a:rPr lang="en-US" dirty="0">
                <a:solidFill>
                  <a:prstClr val="black"/>
                </a:solidFill>
                <a:latin typeface="Calibri" panose="020F0502020204030204"/>
              </a:rPr>
              <a:t>is used to </a:t>
            </a:r>
            <a:r>
              <a:rPr lang="en-US" b="1" dirty="0">
                <a:solidFill>
                  <a:prstClr val="black"/>
                </a:solidFill>
                <a:latin typeface="Calibri" panose="020F0502020204030204"/>
              </a:rPr>
              <a:t>calculate the rate of heat transfer</a:t>
            </a:r>
            <a:r>
              <a:rPr lang="en-US" dirty="0">
                <a:solidFill>
                  <a:prstClr val="black"/>
                </a:solidFill>
                <a:latin typeface="Calibri" panose="020F0502020204030204"/>
              </a:rPr>
              <a:t> in HXs (especially parallel flow, counter current, and cross-flow exchangers) </a:t>
            </a:r>
            <a:r>
              <a:rPr lang="en-US" b="1" dirty="0">
                <a:solidFill>
                  <a:prstClr val="black"/>
                </a:solidFill>
                <a:latin typeface="Calibri" panose="020F0502020204030204"/>
              </a:rPr>
              <a:t>when there is insufficient information to calculate LMTD. </a:t>
            </a:r>
            <a:endParaRPr lang="en-IN" b="1" dirty="0">
              <a:solidFill>
                <a:prstClr val="black"/>
              </a:solidFill>
              <a:latin typeface="Calibri" panose="020F0502020204030204"/>
            </a:endParaRPr>
          </a:p>
        </p:txBody>
      </p:sp>
      <p:sp>
        <p:nvSpPr>
          <p:cNvPr id="16" name="TextBox 15">
            <a:extLst>
              <a:ext uri="{FF2B5EF4-FFF2-40B4-BE49-F238E27FC236}">
                <a16:creationId xmlns:a16="http://schemas.microsoft.com/office/drawing/2014/main" id="{2EE7BFB0-F97B-4E59-9218-B7FC8F3787A1}"/>
              </a:ext>
            </a:extLst>
          </p:cNvPr>
          <p:cNvSpPr txBox="1"/>
          <p:nvPr/>
        </p:nvSpPr>
        <p:spPr>
          <a:xfrm>
            <a:off x="139700" y="815430"/>
            <a:ext cx="5467350" cy="369332"/>
          </a:xfrm>
          <a:prstGeom prst="rect">
            <a:avLst/>
          </a:prstGeom>
          <a:noFill/>
        </p:spPr>
        <p:txBody>
          <a:bodyPr wrap="square">
            <a:spAutoFit/>
          </a:bodyPr>
          <a:lstStyle/>
          <a:p>
            <a:pPr defTabSz="685800">
              <a:defRPr/>
            </a:pPr>
            <a:r>
              <a:rPr lang="el-GR" b="1" dirty="0">
                <a:solidFill>
                  <a:srgbClr val="291973"/>
                </a:solidFill>
                <a:latin typeface="Calibri" panose="020F0502020204030204" pitchFamily="34" charset="0"/>
                <a:ea typeface="Calibri" panose="020F0502020204030204" pitchFamily="34" charset="0"/>
                <a:cs typeface="Calibri" panose="020F0502020204030204" pitchFamily="34" charset="0"/>
              </a:rPr>
              <a:t>ε</a:t>
            </a: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 – NTU METHOD</a:t>
            </a:r>
          </a:p>
        </p:txBody>
      </p:sp>
      <p:cxnSp>
        <p:nvCxnSpPr>
          <p:cNvPr id="2" name="Straight Connector 1">
            <a:extLst>
              <a:ext uri="{FF2B5EF4-FFF2-40B4-BE49-F238E27FC236}">
                <a16:creationId xmlns:a16="http://schemas.microsoft.com/office/drawing/2014/main" id="{CC05BCF5-199F-C3BF-67D4-0E41C0B37BA5}"/>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79A3306-3C5D-89A3-7E59-3F699C8DCF79}"/>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HXs</a:t>
            </a:r>
          </a:p>
        </p:txBody>
      </p:sp>
      <p:sp>
        <p:nvSpPr>
          <p:cNvPr id="22" name="TextBox 21">
            <a:extLst>
              <a:ext uri="{FF2B5EF4-FFF2-40B4-BE49-F238E27FC236}">
                <a16:creationId xmlns:a16="http://schemas.microsoft.com/office/drawing/2014/main" id="{F320D367-C1C8-469E-A79D-09A89A77BDE6}"/>
              </a:ext>
            </a:extLst>
          </p:cNvPr>
          <p:cNvSpPr txBox="1"/>
          <p:nvPr/>
        </p:nvSpPr>
        <p:spPr>
          <a:xfrm>
            <a:off x="241300" y="1240958"/>
            <a:ext cx="8763000" cy="2031325"/>
          </a:xfrm>
          <a:prstGeom prst="rect">
            <a:avLst/>
          </a:prstGeom>
          <a:noFill/>
        </p:spPr>
        <p:txBody>
          <a:bodyPr wrap="square">
            <a:spAutoFit/>
          </a:bodyPr>
          <a:lstStyle/>
          <a:p>
            <a:pPr algn="just"/>
            <a:r>
              <a:rPr lang="en-US" b="0" i="0" u="none" strike="noStrike" baseline="0" dirty="0">
                <a:solidFill>
                  <a:srgbClr val="000000"/>
                </a:solidFill>
              </a:rPr>
              <a:t>A second kind of problem encountered in heat exchanger analysis is </a:t>
            </a:r>
            <a:r>
              <a:rPr lang="en-US" b="1" i="0" u="none" strike="noStrike" baseline="0" dirty="0">
                <a:solidFill>
                  <a:srgbClr val="FF0000"/>
                </a:solidFill>
              </a:rPr>
              <a:t>(a) the determination of the heat transfer rate</a:t>
            </a:r>
            <a:r>
              <a:rPr lang="en-US" b="0" i="0" u="none" strike="noStrike" baseline="0" dirty="0">
                <a:solidFill>
                  <a:srgbClr val="000000"/>
                </a:solidFill>
              </a:rPr>
              <a:t> and </a:t>
            </a:r>
            <a:r>
              <a:rPr lang="en-US" i="0" u="none" strike="noStrike" baseline="0" dirty="0">
                <a:solidFill>
                  <a:srgbClr val="000000"/>
                </a:solidFill>
              </a:rPr>
              <a:t>(b) the outlet temperatures of the hot and cold fluids </a:t>
            </a:r>
            <a:r>
              <a:rPr lang="en-US" b="0" i="0" u="none" strike="noStrike" baseline="0" dirty="0">
                <a:solidFill>
                  <a:srgbClr val="000000"/>
                </a:solidFill>
              </a:rPr>
              <a:t>for </a:t>
            </a:r>
            <a:r>
              <a:rPr lang="en-US" b="1" i="0" u="none" strike="noStrike" baseline="0" dirty="0">
                <a:solidFill>
                  <a:srgbClr val="0000FF"/>
                </a:solidFill>
              </a:rPr>
              <a:t>prescribed fluid mass flow rates </a:t>
            </a:r>
            <a:r>
              <a:rPr lang="en-US" b="0" i="0" u="none" strike="noStrike" baseline="0" dirty="0">
                <a:solidFill>
                  <a:srgbClr val="000000"/>
                </a:solidFill>
              </a:rPr>
              <a:t>and </a:t>
            </a:r>
            <a:r>
              <a:rPr lang="en-US" b="1" i="0" u="none" strike="noStrike" baseline="0" dirty="0">
                <a:solidFill>
                  <a:srgbClr val="0000FF"/>
                </a:solidFill>
              </a:rPr>
              <a:t>inlet temperatures </a:t>
            </a:r>
            <a:r>
              <a:rPr lang="en-US" b="0" i="0" u="none" strike="noStrike" baseline="0" dirty="0">
                <a:solidFill>
                  <a:srgbClr val="000000"/>
                </a:solidFill>
              </a:rPr>
              <a:t>when the type and size of the heat exchanger are specified.</a:t>
            </a:r>
          </a:p>
          <a:p>
            <a:pPr algn="just"/>
            <a:endParaRPr lang="en-US" b="0" i="0" u="none" strike="noStrike" baseline="0" dirty="0">
              <a:solidFill>
                <a:srgbClr val="000000"/>
              </a:solidFill>
            </a:endParaRPr>
          </a:p>
          <a:p>
            <a:pPr algn="l"/>
            <a:r>
              <a:rPr lang="en-US" b="0" i="0" u="none" strike="noStrike" baseline="0" dirty="0">
                <a:solidFill>
                  <a:srgbClr val="FFCE00"/>
                </a:solidFill>
              </a:rPr>
              <a:t>◉ </a:t>
            </a:r>
            <a:r>
              <a:rPr lang="en-US" b="0" i="0" u="none" strike="noStrike" baseline="0" dirty="0">
                <a:solidFill>
                  <a:srgbClr val="000000"/>
                </a:solidFill>
              </a:rPr>
              <a:t>In such situations we use the </a:t>
            </a:r>
            <a:r>
              <a:rPr lang="en-US" b="1" i="0" u="none" strike="noStrike" baseline="0" dirty="0">
                <a:solidFill>
                  <a:srgbClr val="000000"/>
                </a:solidFill>
              </a:rPr>
              <a:t>Effectiveness (</a:t>
            </a:r>
            <a:r>
              <a:rPr lang="el-GR" b="1" dirty="0">
                <a:solidFill>
                  <a:prstClr val="black"/>
                </a:solidFill>
                <a:latin typeface="Calibri" panose="020F0502020204030204"/>
              </a:rPr>
              <a:t>ε</a:t>
            </a:r>
            <a:r>
              <a:rPr lang="en-US" b="1" i="0" u="none" strike="noStrike" baseline="0" dirty="0">
                <a:solidFill>
                  <a:srgbClr val="000000"/>
                </a:solidFill>
              </a:rPr>
              <a:t>)-NTU method</a:t>
            </a:r>
          </a:p>
          <a:p>
            <a:pPr algn="l"/>
            <a:r>
              <a:rPr lang="en-US" b="0" i="0" u="none" strike="noStrike" baseline="0" dirty="0">
                <a:solidFill>
                  <a:srgbClr val="FFCE00"/>
                </a:solidFill>
              </a:rPr>
              <a:t>◉ </a:t>
            </a:r>
            <a:r>
              <a:rPr lang="en-US" b="1" i="0" u="none" strike="noStrike" baseline="0" dirty="0">
                <a:solidFill>
                  <a:srgbClr val="000000"/>
                </a:solidFill>
              </a:rPr>
              <a:t>NTU: Number of Transfer Units </a:t>
            </a:r>
            <a:r>
              <a:rPr lang="en-US" b="0" i="0" u="none" strike="noStrike" baseline="0" dirty="0">
                <a:solidFill>
                  <a:srgbClr val="000000"/>
                </a:solidFill>
              </a:rPr>
              <a:t>= Non-dimensional parameter</a:t>
            </a:r>
            <a:endParaRPr lang="en-IN" dirty="0"/>
          </a:p>
        </p:txBody>
      </p:sp>
      <p:sp>
        <p:nvSpPr>
          <p:cNvPr id="23" name="TextBox 22">
            <a:extLst>
              <a:ext uri="{FF2B5EF4-FFF2-40B4-BE49-F238E27FC236}">
                <a16:creationId xmlns:a16="http://schemas.microsoft.com/office/drawing/2014/main" id="{79CFA3D7-F5E5-4B1D-9CAE-D92F927F40E3}"/>
              </a:ext>
            </a:extLst>
          </p:cNvPr>
          <p:cNvSpPr txBox="1"/>
          <p:nvPr/>
        </p:nvSpPr>
        <p:spPr>
          <a:xfrm>
            <a:off x="241300" y="4938241"/>
            <a:ext cx="8763000" cy="1200329"/>
          </a:xfrm>
          <a:prstGeom prst="rect">
            <a:avLst/>
          </a:prstGeom>
          <a:noFill/>
        </p:spPr>
        <p:txBody>
          <a:bodyPr wrap="square">
            <a:spAutoFit/>
          </a:bodyPr>
          <a:lstStyle/>
          <a:p>
            <a:pPr marL="69750" algn="l"/>
            <a:r>
              <a:rPr lang="en-US" b="0" i="0" u="none" strike="noStrike" baseline="0" dirty="0">
                <a:solidFill>
                  <a:srgbClr val="FFCE00"/>
                </a:solidFill>
              </a:rPr>
              <a:t>◉ </a:t>
            </a:r>
            <a:r>
              <a:rPr lang="en-US" b="0" i="0" u="none" strike="noStrike" baseline="0" dirty="0">
                <a:solidFill>
                  <a:srgbClr val="000000"/>
                </a:solidFill>
              </a:rPr>
              <a:t>The effectiveness of a heat exchanger depends on th</a:t>
            </a:r>
            <a:r>
              <a:rPr lang="en-US" dirty="0">
                <a:solidFill>
                  <a:srgbClr val="000000"/>
                </a:solidFill>
              </a:rPr>
              <a:t>e </a:t>
            </a:r>
            <a:r>
              <a:rPr lang="en-US" b="0" i="0" u="none" strike="noStrike" baseline="0" dirty="0">
                <a:solidFill>
                  <a:srgbClr val="000000"/>
                </a:solidFill>
              </a:rPr>
              <a:t>geometry of the heat exchanger as well as the flow </a:t>
            </a:r>
            <a:r>
              <a:rPr lang="en-IN" b="0" i="0" u="none" strike="noStrike" baseline="0" dirty="0">
                <a:solidFill>
                  <a:srgbClr val="000000"/>
                </a:solidFill>
              </a:rPr>
              <a:t>arrangement.</a:t>
            </a:r>
          </a:p>
          <a:p>
            <a:pPr marL="69750" algn="l"/>
            <a:endParaRPr lang="en-IN" b="0" i="0" u="none" strike="noStrike" baseline="0" dirty="0">
              <a:solidFill>
                <a:srgbClr val="000000"/>
              </a:solidFill>
            </a:endParaRPr>
          </a:p>
          <a:p>
            <a:pPr algn="l"/>
            <a:r>
              <a:rPr lang="en-US" b="0" i="0" u="none" strike="noStrike" baseline="0" dirty="0">
                <a:solidFill>
                  <a:srgbClr val="FFCE00"/>
                </a:solidFill>
              </a:rPr>
              <a:t> ◉ </a:t>
            </a:r>
            <a:r>
              <a:rPr lang="en-US" b="0" i="0" u="none" strike="noStrike" baseline="0" dirty="0">
                <a:solidFill>
                  <a:srgbClr val="000000"/>
                </a:solidFill>
              </a:rPr>
              <a:t>Therefore, different types of heat exchangers have </a:t>
            </a:r>
            <a:r>
              <a:rPr lang="en-US" b="1" i="0" u="none" strike="noStrike" baseline="0" dirty="0">
                <a:solidFill>
                  <a:srgbClr val="000000"/>
                </a:solidFill>
              </a:rPr>
              <a:t>different </a:t>
            </a:r>
            <a:r>
              <a:rPr lang="en-IN" b="1" i="0" u="none" strike="noStrike" baseline="0" dirty="0">
                <a:solidFill>
                  <a:srgbClr val="000000"/>
                </a:solidFill>
              </a:rPr>
              <a:t>effectiveness relations</a:t>
            </a:r>
            <a:r>
              <a:rPr lang="en-IN" b="0" i="0" u="none" strike="noStrike" baseline="0" dirty="0">
                <a:solidFill>
                  <a:srgbClr val="000000"/>
                </a:solidFill>
              </a:rPr>
              <a:t>.</a:t>
            </a:r>
            <a:endParaRPr lang="en-IN" dirty="0"/>
          </a:p>
        </p:txBody>
      </p:sp>
    </p:spTree>
    <p:extLst>
      <p:ext uri="{BB962C8B-B14F-4D97-AF65-F5344CB8AC3E}">
        <p14:creationId xmlns:p14="http://schemas.microsoft.com/office/powerpoint/2010/main" val="181417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22</a:t>
            </a:fld>
            <a:endParaRPr lang="en-IN">
              <a:solidFill>
                <a:prstClr val="black">
                  <a:tint val="75000"/>
                </a:prstClr>
              </a:solidFill>
              <a:latin typeface="Calibri" panose="020F0502020204030204"/>
            </a:endParaRPr>
          </a:p>
        </p:txBody>
      </p:sp>
      <p:sp>
        <p:nvSpPr>
          <p:cNvPr id="15" name="TextBox 14">
            <a:extLst>
              <a:ext uri="{FF2B5EF4-FFF2-40B4-BE49-F238E27FC236}">
                <a16:creationId xmlns:a16="http://schemas.microsoft.com/office/drawing/2014/main" id="{022EF415-C9C0-4AD4-BCE9-365540CEEF34}"/>
              </a:ext>
            </a:extLst>
          </p:cNvPr>
          <p:cNvSpPr txBox="1"/>
          <p:nvPr/>
        </p:nvSpPr>
        <p:spPr>
          <a:xfrm>
            <a:off x="139700" y="1155850"/>
            <a:ext cx="4645945" cy="1323439"/>
          </a:xfrm>
          <a:prstGeom prst="rect">
            <a:avLst/>
          </a:prstGeom>
          <a:noFill/>
        </p:spPr>
        <p:txBody>
          <a:bodyPr wrap="square">
            <a:spAutoFit/>
          </a:bodyPr>
          <a:lstStyle/>
          <a:p>
            <a:pPr marL="214313" indent="-214313" algn="just" defTabSz="685800">
              <a:buFont typeface="Wingdings" panose="05000000000000000000" pitchFamily="2" charset="2"/>
              <a:buChar char="§"/>
              <a:defRPr/>
            </a:pPr>
            <a:r>
              <a:rPr lang="el-GR" sz="1600" dirty="0">
                <a:solidFill>
                  <a:prstClr val="black"/>
                </a:solidFill>
                <a:latin typeface="Calibri" panose="020F0502020204030204"/>
              </a:rPr>
              <a:t>ε – </a:t>
            </a:r>
            <a:r>
              <a:rPr lang="en-US" sz="1600" dirty="0">
                <a:solidFill>
                  <a:prstClr val="black"/>
                </a:solidFill>
                <a:latin typeface="Calibri" panose="020F0502020204030204"/>
              </a:rPr>
              <a:t>NTU method is used to calculate the rate of heat transfer in heat exchangers (especially parallel flow, counter current, and cross-flow exchangers) when </a:t>
            </a:r>
            <a:r>
              <a:rPr lang="en-US" sz="1600" b="1" dirty="0">
                <a:solidFill>
                  <a:prstClr val="black"/>
                </a:solidFill>
                <a:latin typeface="Calibri" panose="020F0502020204030204"/>
              </a:rPr>
              <a:t>there is insufficient information to calculate LMTD</a:t>
            </a:r>
            <a:r>
              <a:rPr lang="en-US" sz="1600" dirty="0">
                <a:solidFill>
                  <a:prstClr val="black"/>
                </a:solidFill>
                <a:latin typeface="Calibri" panose="020F0502020204030204"/>
              </a:rPr>
              <a:t>. </a:t>
            </a:r>
            <a:endParaRPr lang="en-IN" sz="1600" dirty="0">
              <a:solidFill>
                <a:prstClr val="black"/>
              </a:solidFill>
              <a:latin typeface="Calibri" panose="020F0502020204030204"/>
            </a:endParaRPr>
          </a:p>
        </p:txBody>
      </p:sp>
      <p:sp>
        <p:nvSpPr>
          <p:cNvPr id="16" name="TextBox 15">
            <a:extLst>
              <a:ext uri="{FF2B5EF4-FFF2-40B4-BE49-F238E27FC236}">
                <a16:creationId xmlns:a16="http://schemas.microsoft.com/office/drawing/2014/main" id="{2EE7BFB0-F97B-4E59-9218-B7FC8F3787A1}"/>
              </a:ext>
            </a:extLst>
          </p:cNvPr>
          <p:cNvSpPr txBox="1"/>
          <p:nvPr/>
        </p:nvSpPr>
        <p:spPr>
          <a:xfrm>
            <a:off x="139700" y="815430"/>
            <a:ext cx="5467350" cy="369332"/>
          </a:xfrm>
          <a:prstGeom prst="rect">
            <a:avLst/>
          </a:prstGeom>
          <a:noFill/>
        </p:spPr>
        <p:txBody>
          <a:bodyPr wrap="square">
            <a:spAutoFit/>
          </a:bodyPr>
          <a:lstStyle/>
          <a:p>
            <a:pPr defTabSz="685800">
              <a:defRPr/>
            </a:pPr>
            <a:r>
              <a:rPr lang="el-GR" b="1" dirty="0">
                <a:solidFill>
                  <a:srgbClr val="291973"/>
                </a:solidFill>
                <a:latin typeface="Calibri" panose="020F0502020204030204" pitchFamily="34" charset="0"/>
                <a:ea typeface="Calibri" panose="020F0502020204030204" pitchFamily="34" charset="0"/>
                <a:cs typeface="Calibri" panose="020F0502020204030204" pitchFamily="34" charset="0"/>
              </a:rPr>
              <a:t>ε</a:t>
            </a: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 – NTU METHOD</a:t>
            </a:r>
          </a:p>
        </p:txBody>
      </p:sp>
      <p:grpSp>
        <p:nvGrpSpPr>
          <p:cNvPr id="12" name="Group 11">
            <a:extLst>
              <a:ext uri="{FF2B5EF4-FFF2-40B4-BE49-F238E27FC236}">
                <a16:creationId xmlns:a16="http://schemas.microsoft.com/office/drawing/2014/main" id="{0F0173D3-CAF5-4562-B767-D88D1E8FD802}"/>
              </a:ext>
            </a:extLst>
          </p:cNvPr>
          <p:cNvGrpSpPr/>
          <p:nvPr/>
        </p:nvGrpSpPr>
        <p:grpSpPr>
          <a:xfrm>
            <a:off x="4721775" y="1198840"/>
            <a:ext cx="4246769" cy="4535567"/>
            <a:chOff x="5133516" y="965417"/>
            <a:chExt cx="4959248" cy="5296497"/>
          </a:xfrm>
        </p:grpSpPr>
        <p:pic>
          <p:nvPicPr>
            <p:cNvPr id="7" name="Picture 6">
              <a:extLst>
                <a:ext uri="{FF2B5EF4-FFF2-40B4-BE49-F238E27FC236}">
                  <a16:creationId xmlns:a16="http://schemas.microsoft.com/office/drawing/2014/main" id="{98F0EF0E-3B03-4333-8742-266FBA026820}"/>
                </a:ext>
              </a:extLst>
            </p:cNvPr>
            <p:cNvPicPr>
              <a:picLocks noChangeAspect="1"/>
            </p:cNvPicPr>
            <p:nvPr/>
          </p:nvPicPr>
          <p:blipFill rotWithShape="1">
            <a:blip r:embed="rId6"/>
            <a:srcRect t="18559"/>
            <a:stretch/>
          </p:blipFill>
          <p:spPr>
            <a:xfrm>
              <a:off x="5133516" y="965417"/>
              <a:ext cx="4959248" cy="3850412"/>
            </a:xfrm>
            <a:prstGeom prst="rect">
              <a:avLst/>
            </a:prstGeom>
          </p:spPr>
        </p:pic>
        <p:pic>
          <p:nvPicPr>
            <p:cNvPr id="11" name="Picture 10">
              <a:extLst>
                <a:ext uri="{FF2B5EF4-FFF2-40B4-BE49-F238E27FC236}">
                  <a16:creationId xmlns:a16="http://schemas.microsoft.com/office/drawing/2014/main" id="{36C2165F-E4D3-4D2F-8813-DCB244CF6283}"/>
                </a:ext>
              </a:extLst>
            </p:cNvPr>
            <p:cNvPicPr>
              <a:picLocks noChangeAspect="1"/>
            </p:cNvPicPr>
            <p:nvPr/>
          </p:nvPicPr>
          <p:blipFill rotWithShape="1">
            <a:blip r:embed="rId7"/>
            <a:srcRect l="13085" r="6455"/>
            <a:stretch/>
          </p:blipFill>
          <p:spPr>
            <a:xfrm>
              <a:off x="6445996" y="4731571"/>
              <a:ext cx="3124200" cy="1530343"/>
            </a:xfrm>
            <a:prstGeom prst="rect">
              <a:avLst/>
            </a:prstGeom>
          </p:spPr>
        </p:pic>
      </p:gr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F0CA65E0-0910-42FF-AB36-6D3161E0EEDC}"/>
                  </a:ext>
                </a:extLst>
              </p:cNvPr>
              <p:cNvSpPr txBox="1"/>
              <p:nvPr/>
            </p:nvSpPr>
            <p:spPr>
              <a:xfrm>
                <a:off x="338417" y="2539728"/>
                <a:ext cx="5587623" cy="417037"/>
              </a:xfrm>
              <a:prstGeom prst="rect">
                <a:avLst/>
              </a:prstGeom>
              <a:noFill/>
            </p:spPr>
            <p:txBody>
              <a:bodyPr wrap="square">
                <a:spAutoFit/>
              </a:bodyPr>
              <a:lstStyle/>
              <a:p>
                <a:pPr defTabSz="685800">
                  <a:defRPr/>
                </a:pPr>
                <a14:m>
                  <m:oMath xmlns:m="http://schemas.openxmlformats.org/officeDocument/2006/math">
                    <m:r>
                      <a:rPr lang="el-GR" sz="1350" i="1">
                        <a:solidFill>
                          <a:prstClr val="black"/>
                        </a:solidFill>
                        <a:latin typeface="Cambria Math" panose="02040503050406030204" pitchFamily="18" charset="0"/>
                        <a:ea typeface="Cambria Math" panose="02040503050406030204" pitchFamily="18" charset="0"/>
                      </a:rPr>
                      <m:t>𝜀</m:t>
                    </m:r>
                    <m:r>
                      <a:rPr lang="en-US" sz="1350" i="1">
                        <a:solidFill>
                          <a:prstClr val="black"/>
                        </a:solidFill>
                        <a:latin typeface="Cambria Math" panose="02040503050406030204" pitchFamily="18" charset="0"/>
                        <a:ea typeface="Cambria Math" panose="02040503050406030204" pitchFamily="18" charset="0"/>
                      </a:rPr>
                      <m:t>=</m:t>
                    </m:r>
                    <m:f>
                      <m:fPr>
                        <m:ctrlPr>
                          <a:rPr lang="en-US" sz="1350" i="1">
                            <a:solidFill>
                              <a:prstClr val="black"/>
                            </a:solidFill>
                            <a:latin typeface="Cambria Math" panose="02040503050406030204" pitchFamily="18" charset="0"/>
                            <a:ea typeface="Cambria Math" panose="02040503050406030204" pitchFamily="18" charset="0"/>
                          </a:rPr>
                        </m:ctrlPr>
                      </m:fPr>
                      <m:num>
                        <m:r>
                          <a:rPr lang="en-US" sz="1350" i="1">
                            <a:solidFill>
                              <a:prstClr val="black"/>
                            </a:solidFill>
                            <a:latin typeface="Cambria Math" panose="02040503050406030204" pitchFamily="18" charset="0"/>
                            <a:ea typeface="Cambria Math" panose="02040503050406030204" pitchFamily="18" charset="0"/>
                          </a:rPr>
                          <m:t>𝐴𝑐𝑡𝑢𝑎𝑙</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h𝑒𝑎𝑡</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𝑡𝑟𝑎𝑛𝑠𝑓𝑒𝑟𝑟𝑒𝑑</m:t>
                        </m:r>
                      </m:num>
                      <m:den>
                        <m:r>
                          <a:rPr lang="en-US" sz="1350" i="1">
                            <a:solidFill>
                              <a:prstClr val="black"/>
                            </a:solidFill>
                            <a:latin typeface="Cambria Math" panose="02040503050406030204" pitchFamily="18" charset="0"/>
                            <a:ea typeface="Cambria Math" panose="02040503050406030204" pitchFamily="18" charset="0"/>
                          </a:rPr>
                          <m:t>𝑀𝑎𝑥𝑖𝑚𝑢𝑚</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h𝑒𝑎𝑡</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𝑡h𝑎𝑡</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𝑐𝑜𝑢𝑙𝑑</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𝑝𝑜𝑠𝑠𝑖𝑏𝑙𝑦</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𝑏𝑒</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𝑡𝑟𝑎𝑛𝑠𝑓𝑒𝑟𝑟𝑒𝑑</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𝑓𝑟𝑜𝑚</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𝑜𝑛𝑒</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𝑠𝑡𝑟𝑒𝑎𝑚</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𝑡𝑜</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𝑡h𝑒</m:t>
                        </m:r>
                        <m:r>
                          <a:rPr lang="en-US" sz="1350" i="1">
                            <a:solidFill>
                              <a:prstClr val="black"/>
                            </a:solidFill>
                            <a:latin typeface="Cambria Math" panose="02040503050406030204" pitchFamily="18" charset="0"/>
                            <a:ea typeface="Cambria Math" panose="02040503050406030204" pitchFamily="18" charset="0"/>
                          </a:rPr>
                          <m:t> </m:t>
                        </m:r>
                        <m:r>
                          <a:rPr lang="en-US" sz="1350" i="1">
                            <a:solidFill>
                              <a:prstClr val="black"/>
                            </a:solidFill>
                            <a:latin typeface="Cambria Math" panose="02040503050406030204" pitchFamily="18" charset="0"/>
                            <a:ea typeface="Cambria Math" panose="02040503050406030204" pitchFamily="18" charset="0"/>
                          </a:rPr>
                          <m:t>𝑜𝑡h𝑒𝑟</m:t>
                        </m:r>
                      </m:den>
                    </m:f>
                  </m:oMath>
                </a14:m>
                <a:r>
                  <a:rPr lang="en-US" sz="1350" dirty="0">
                    <a:solidFill>
                      <a:prstClr val="black"/>
                    </a:solidFill>
                    <a:latin typeface="Calibri" panose="020F0502020204030204"/>
                  </a:rPr>
                  <a:t> </a:t>
                </a:r>
                <a:r>
                  <a:rPr lang="el-GR" sz="1350" dirty="0">
                    <a:solidFill>
                      <a:prstClr val="black"/>
                    </a:solidFill>
                    <a:latin typeface="Calibri" panose="020F0502020204030204"/>
                  </a:rPr>
                  <a:t> </a:t>
                </a:r>
                <a:endParaRPr lang="en-IN" sz="1350" dirty="0">
                  <a:solidFill>
                    <a:prstClr val="black"/>
                  </a:solidFill>
                  <a:latin typeface="Calibri" panose="020F0502020204030204"/>
                </a:endParaRPr>
              </a:p>
            </p:txBody>
          </p:sp>
        </mc:Choice>
        <mc:Fallback>
          <p:sp>
            <p:nvSpPr>
              <p:cNvPr id="27" name="TextBox 26">
                <a:extLst>
                  <a:ext uri="{FF2B5EF4-FFF2-40B4-BE49-F238E27FC236}">
                    <a16:creationId xmlns:a16="http://schemas.microsoft.com/office/drawing/2014/main" id="{F0CA65E0-0910-42FF-AB36-6D3161E0EEDC}"/>
                  </a:ext>
                </a:extLst>
              </p:cNvPr>
              <p:cNvSpPr txBox="1">
                <a:spLocks noRot="1" noChangeAspect="1" noMove="1" noResize="1" noEditPoints="1" noAdjustHandles="1" noChangeArrowheads="1" noChangeShapeType="1" noTextEdit="1"/>
              </p:cNvSpPr>
              <p:nvPr/>
            </p:nvSpPr>
            <p:spPr>
              <a:xfrm>
                <a:off x="338417" y="2539728"/>
                <a:ext cx="5587623" cy="417037"/>
              </a:xfrm>
              <a:prstGeom prst="rect">
                <a:avLst/>
              </a:prstGeom>
              <a:blipFill>
                <a:blip r:embed="rId8"/>
                <a:stretch>
                  <a:fillRect b="-2941"/>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B9A40BD4-2A2F-4EB2-9493-6ED9DA8FA42B}"/>
              </a:ext>
            </a:extLst>
          </p:cNvPr>
          <p:cNvSpPr txBox="1"/>
          <p:nvPr/>
        </p:nvSpPr>
        <p:spPr>
          <a:xfrm>
            <a:off x="338417" y="3110781"/>
            <a:ext cx="4083810" cy="300082"/>
          </a:xfrm>
          <a:prstGeom prst="rect">
            <a:avLst/>
          </a:prstGeom>
          <a:noFill/>
        </p:spPr>
        <p:txBody>
          <a:bodyPr wrap="square" rtlCol="0">
            <a:spAutoFit/>
          </a:bodyPr>
          <a:lstStyle/>
          <a:p>
            <a:pPr defTabSz="685800">
              <a:defRPr/>
            </a:pPr>
            <a:r>
              <a:rPr lang="en-US" sz="1350" dirty="0">
                <a:solidFill>
                  <a:prstClr val="black"/>
                </a:solidFill>
                <a:latin typeface="Calibri" panose="020F0502020204030204"/>
              </a:rPr>
              <a:t>Mathematically this is equal to:</a:t>
            </a:r>
            <a:endParaRPr lang="en-IN" sz="1350" dirty="0">
              <a:solidFill>
                <a:prstClr val="black"/>
              </a:solidFill>
              <a:latin typeface="Calibri" panose="020F0502020204030204"/>
            </a:endParaRPr>
          </a:p>
        </p:txBody>
      </p:sp>
      <p:pic>
        <p:nvPicPr>
          <p:cNvPr id="25" name="Picture 24">
            <a:extLst>
              <a:ext uri="{FF2B5EF4-FFF2-40B4-BE49-F238E27FC236}">
                <a16:creationId xmlns:a16="http://schemas.microsoft.com/office/drawing/2014/main" id="{827BE700-A6A2-4404-857F-6F4234591336}"/>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47893" y="3524019"/>
            <a:ext cx="3899429" cy="456000"/>
          </a:xfrm>
          <a:prstGeom prst="rect">
            <a:avLst/>
          </a:prstGeom>
        </p:spPr>
      </p:pic>
      <p:sp>
        <p:nvSpPr>
          <p:cNvPr id="34" name="TextBox 33">
            <a:extLst>
              <a:ext uri="{FF2B5EF4-FFF2-40B4-BE49-F238E27FC236}">
                <a16:creationId xmlns:a16="http://schemas.microsoft.com/office/drawing/2014/main" id="{ACF145ED-F089-46D7-8D10-D76E0BC92A08}"/>
              </a:ext>
            </a:extLst>
          </p:cNvPr>
          <p:cNvSpPr txBox="1"/>
          <p:nvPr/>
        </p:nvSpPr>
        <p:spPr>
          <a:xfrm>
            <a:off x="355701" y="4089072"/>
            <a:ext cx="5485841" cy="584775"/>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600" b="1" dirty="0">
                <a:solidFill>
                  <a:prstClr val="black"/>
                </a:solidFill>
                <a:latin typeface="Calibri" panose="020F0502020204030204"/>
              </a:rPr>
              <a:t>Reason: </a:t>
            </a:r>
            <a:r>
              <a:rPr lang="en-US" sz="1600" dirty="0">
                <a:solidFill>
                  <a:prstClr val="black"/>
                </a:solidFill>
                <a:latin typeface="Calibri" panose="020F0502020204030204"/>
              </a:rPr>
              <a:t>The fluid with lower heat capacity will be the one that undergoes the maximum temperature change, </a:t>
            </a:r>
            <a:r>
              <a:rPr lang="en-US" sz="1600" dirty="0" err="1">
                <a:solidFill>
                  <a:prstClr val="black"/>
                </a:solidFill>
                <a:latin typeface="Calibri" panose="020F0502020204030204"/>
              </a:rPr>
              <a:t>i</a:t>
            </a:r>
            <a:r>
              <a:rPr lang="en-US" sz="1600" dirty="0">
                <a:solidFill>
                  <a:prstClr val="black"/>
                </a:solidFill>
                <a:latin typeface="Calibri" panose="020F0502020204030204"/>
              </a:rPr>
              <a:t>. e., </a:t>
            </a:r>
            <a:endParaRPr lang="en-IN" sz="1600" i="1" baseline="-25000" dirty="0">
              <a:solidFill>
                <a:prstClr val="black"/>
              </a:solidFill>
              <a:latin typeface="Calibri" panose="020F0502020204030204"/>
            </a:endParaRPr>
          </a:p>
        </p:txBody>
      </p:sp>
      <p:pic>
        <p:nvPicPr>
          <p:cNvPr id="5" name="Picture 4">
            <a:extLst>
              <a:ext uri="{FF2B5EF4-FFF2-40B4-BE49-F238E27FC236}">
                <a16:creationId xmlns:a16="http://schemas.microsoft.com/office/drawing/2014/main" id="{3F3EB607-2BE4-4B94-89D1-44F345286385}"/>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814567" y="4785235"/>
            <a:ext cx="1662171" cy="207086"/>
          </a:xfrm>
          <a:prstGeom prst="rect">
            <a:avLst/>
          </a:prstGeom>
        </p:spPr>
      </p:pic>
      <p:pic>
        <p:nvPicPr>
          <p:cNvPr id="10" name="Picture 9">
            <a:extLst>
              <a:ext uri="{FF2B5EF4-FFF2-40B4-BE49-F238E27FC236}">
                <a16:creationId xmlns:a16="http://schemas.microsoft.com/office/drawing/2014/main" id="{73EBCCFF-AB03-478D-A4E4-053C72E0E314}"/>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19251" y="5185752"/>
            <a:ext cx="2084571" cy="197714"/>
          </a:xfrm>
          <a:prstGeom prst="rect">
            <a:avLst/>
          </a:prstGeom>
        </p:spPr>
      </p:pic>
      <p:grpSp>
        <p:nvGrpSpPr>
          <p:cNvPr id="49" name="Group 48">
            <a:extLst>
              <a:ext uri="{FF2B5EF4-FFF2-40B4-BE49-F238E27FC236}">
                <a16:creationId xmlns:a16="http://schemas.microsoft.com/office/drawing/2014/main" id="{AA5D100F-0C03-4B08-960C-70A34B0F6EAA}"/>
              </a:ext>
            </a:extLst>
          </p:cNvPr>
          <p:cNvGrpSpPr/>
          <p:nvPr/>
        </p:nvGrpSpPr>
        <p:grpSpPr>
          <a:xfrm>
            <a:off x="768335" y="5626430"/>
            <a:ext cx="3835430" cy="523670"/>
            <a:chOff x="1631668" y="5557697"/>
            <a:chExt cx="5113906" cy="698226"/>
          </a:xfrm>
        </p:grpSpPr>
        <p:pic>
          <p:nvPicPr>
            <p:cNvPr id="45" name="Picture 44">
              <a:extLst>
                <a:ext uri="{FF2B5EF4-FFF2-40B4-BE49-F238E27FC236}">
                  <a16:creationId xmlns:a16="http://schemas.microsoft.com/office/drawing/2014/main" id="{37F78537-08AE-40E3-95DB-FBF1EF63A03B}"/>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1631668" y="5617433"/>
              <a:ext cx="1542095" cy="565333"/>
            </a:xfrm>
            <a:prstGeom prst="rect">
              <a:avLst/>
            </a:prstGeom>
          </p:spPr>
        </p:pic>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8C414536-624A-4954-B4AC-9FCA03A701CB}"/>
                    </a:ext>
                  </a:extLst>
                </p:cNvPr>
                <p:cNvSpPr txBox="1"/>
                <p:nvPr/>
              </p:nvSpPr>
              <p:spPr>
                <a:xfrm>
                  <a:off x="3249955" y="5557697"/>
                  <a:ext cx="3495619" cy="698226"/>
                </a:xfrm>
                <a:prstGeom prst="rect">
                  <a:avLst/>
                </a:prstGeom>
                <a:noFill/>
              </p:spPr>
              <p:txBody>
                <a:bodyPr wrap="square">
                  <a:spAutoFit/>
                </a:bodyPr>
                <a:lstStyle/>
                <a:p>
                  <a:pPr defTabSz="685800">
                    <a:defRPr/>
                  </a:pPr>
                  <a14:m>
                    <m:oMathPara xmlns:m="http://schemas.openxmlformats.org/officeDocument/2006/math">
                      <m:oMathParaPr>
                        <m:jc m:val="left"/>
                      </m:oMathParaPr>
                      <m:oMath xmlns:m="http://schemas.openxmlformats.org/officeDocument/2006/math">
                        <m:r>
                          <a:rPr lang="en-US" sz="1350" i="1">
                            <a:solidFill>
                              <a:srgbClr val="0000FF"/>
                            </a:solidFill>
                            <a:latin typeface="Cambria Math" panose="02040503050406030204" pitchFamily="18" charset="0"/>
                            <a:ea typeface="Cambria Math" panose="02040503050406030204" pitchFamily="18" charset="0"/>
                          </a:rPr>
                          <m:t>=</m:t>
                        </m:r>
                        <m:f>
                          <m:fPr>
                            <m:ctrlPr>
                              <a:rPr lang="en-US" sz="1350" i="1">
                                <a:solidFill>
                                  <a:srgbClr val="0000FF"/>
                                </a:solidFill>
                                <a:latin typeface="Cambria Math" panose="02040503050406030204" pitchFamily="18" charset="0"/>
                                <a:ea typeface="Cambria Math" panose="02040503050406030204" pitchFamily="18" charset="0"/>
                              </a:rPr>
                            </m:ctrlPr>
                          </m:fPr>
                          <m:num>
                            <m:r>
                              <a:rPr lang="en-US" sz="1350" i="1">
                                <a:solidFill>
                                  <a:srgbClr val="0000FF"/>
                                </a:solidFill>
                                <a:latin typeface="Cambria Math" panose="02040503050406030204" pitchFamily="18" charset="0"/>
                                <a:ea typeface="Cambria Math" panose="02040503050406030204" pitchFamily="18" charset="0"/>
                              </a:rPr>
                              <m:t>𝐻𝑒𝑎𝑡</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𝑅𝑎𝑡𝑒</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𝐶𝑎𝑝𝑎𝑐𝑖𝑡𝑦</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𝑜𝑓</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𝐻𝑋</m:t>
                            </m:r>
                          </m:num>
                          <m:den>
                            <m:r>
                              <a:rPr lang="en-US" sz="1350" i="1">
                                <a:solidFill>
                                  <a:srgbClr val="0000FF"/>
                                </a:solidFill>
                                <a:latin typeface="Cambria Math" panose="02040503050406030204" pitchFamily="18" charset="0"/>
                                <a:ea typeface="Cambria Math" panose="02040503050406030204" pitchFamily="18" charset="0"/>
                              </a:rPr>
                              <m:t>𝐻𝑒𝑎𝑡</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𝑅𝑎𝑡𝑒</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𝐶𝑎𝑝𝑎𝑐𝑖𝑡𝑦</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𝑜𝑓</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𝐹𝑙𝑜𝑤</m:t>
                            </m:r>
                          </m:den>
                        </m:f>
                      </m:oMath>
                    </m:oMathPara>
                  </a14:m>
                  <a:endParaRPr lang="en-IN" sz="1350" dirty="0">
                    <a:solidFill>
                      <a:srgbClr val="0000FF"/>
                    </a:solidFill>
                    <a:latin typeface="Calibri" panose="020F0502020204030204"/>
                  </a:endParaRPr>
                </a:p>
              </p:txBody>
            </p:sp>
          </mc:Choice>
          <mc:Fallback>
            <p:sp>
              <p:nvSpPr>
                <p:cNvPr id="48" name="TextBox 47">
                  <a:extLst>
                    <a:ext uri="{FF2B5EF4-FFF2-40B4-BE49-F238E27FC236}">
                      <a16:creationId xmlns:a16="http://schemas.microsoft.com/office/drawing/2014/main" id="{8C414536-624A-4954-B4AC-9FCA03A701CB}"/>
                    </a:ext>
                  </a:extLst>
                </p:cNvPr>
                <p:cNvSpPr txBox="1">
                  <a:spLocks noRot="1" noChangeAspect="1" noMove="1" noResize="1" noEditPoints="1" noAdjustHandles="1" noChangeArrowheads="1" noChangeShapeType="1" noTextEdit="1"/>
                </p:cNvSpPr>
                <p:nvPr/>
              </p:nvSpPr>
              <p:spPr>
                <a:xfrm>
                  <a:off x="3249955" y="5557697"/>
                  <a:ext cx="3495619" cy="698226"/>
                </a:xfrm>
                <a:prstGeom prst="rect">
                  <a:avLst/>
                </a:prstGeom>
                <a:blipFill>
                  <a:blip r:embed="rId13"/>
                  <a:stretch>
                    <a:fillRect b="-5814"/>
                  </a:stretch>
                </a:blipFill>
              </p:spPr>
              <p:txBody>
                <a:bodyPr/>
                <a:lstStyle/>
                <a:p>
                  <a:r>
                    <a:rPr lang="en-IN">
                      <a:noFill/>
                    </a:rPr>
                    <a:t> </a:t>
                  </a:r>
                </a:p>
              </p:txBody>
            </p:sp>
          </mc:Fallback>
        </mc:AlternateContent>
      </p:grpSp>
      <p:cxnSp>
        <p:nvCxnSpPr>
          <p:cNvPr id="2" name="Straight Connector 1">
            <a:extLst>
              <a:ext uri="{FF2B5EF4-FFF2-40B4-BE49-F238E27FC236}">
                <a16:creationId xmlns:a16="http://schemas.microsoft.com/office/drawing/2014/main" id="{CC05BCF5-199F-C3BF-67D4-0E41C0B37BA5}"/>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79A3306-3C5D-89A3-7E59-3F699C8DCF79}"/>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HXs</a:t>
            </a:r>
          </a:p>
        </p:txBody>
      </p:sp>
      <p:sp>
        <p:nvSpPr>
          <p:cNvPr id="14" name="Rectangle 13">
            <a:extLst>
              <a:ext uri="{FF2B5EF4-FFF2-40B4-BE49-F238E27FC236}">
                <a16:creationId xmlns:a16="http://schemas.microsoft.com/office/drawing/2014/main" id="{84F52112-AE8D-4655-9113-D6F773B6531F}"/>
              </a:ext>
            </a:extLst>
          </p:cNvPr>
          <p:cNvSpPr/>
          <p:nvPr/>
        </p:nvSpPr>
        <p:spPr>
          <a:xfrm>
            <a:off x="5749047" y="1478604"/>
            <a:ext cx="2675356" cy="529763"/>
          </a:xfrm>
          <a:prstGeom prst="rect">
            <a:avLst/>
          </a:prstGeom>
          <a:solidFill>
            <a:schemeClr val="accent6">
              <a:lumMod val="20000"/>
              <a:lumOff val="80000"/>
              <a:alpha val="2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7A29FDA4-B022-4460-8CBB-228A05C50EAF}"/>
              </a:ext>
            </a:extLst>
          </p:cNvPr>
          <p:cNvSpPr/>
          <p:nvPr/>
        </p:nvSpPr>
        <p:spPr>
          <a:xfrm>
            <a:off x="6019800" y="2358468"/>
            <a:ext cx="2161162" cy="1052395"/>
          </a:xfrm>
          <a:prstGeom prst="rect">
            <a:avLst/>
          </a:prstGeom>
          <a:solidFill>
            <a:schemeClr val="accent6">
              <a:lumMod val="20000"/>
              <a:lumOff val="80000"/>
              <a:alpha val="2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F78367A0-543F-4165-AF4C-44F766251455}"/>
              </a:ext>
            </a:extLst>
          </p:cNvPr>
          <p:cNvSpPr/>
          <p:nvPr/>
        </p:nvSpPr>
        <p:spPr>
          <a:xfrm>
            <a:off x="5749046" y="4133357"/>
            <a:ext cx="2776157" cy="1615037"/>
          </a:xfrm>
          <a:prstGeom prst="rect">
            <a:avLst/>
          </a:prstGeom>
          <a:solidFill>
            <a:schemeClr val="accent6">
              <a:lumMod val="20000"/>
              <a:lumOff val="80000"/>
              <a:alpha val="2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5881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23</a:t>
            </a:fld>
            <a:endParaRPr lang="en-IN">
              <a:solidFill>
                <a:prstClr val="black">
                  <a:tint val="75000"/>
                </a:prstClr>
              </a:solidFill>
              <a:latin typeface="Calibri" panose="020F0502020204030204"/>
            </a:endParaRPr>
          </a:p>
        </p:txBody>
      </p:sp>
      <p:sp>
        <p:nvSpPr>
          <p:cNvPr id="16" name="TextBox 15">
            <a:extLst>
              <a:ext uri="{FF2B5EF4-FFF2-40B4-BE49-F238E27FC236}">
                <a16:creationId xmlns:a16="http://schemas.microsoft.com/office/drawing/2014/main" id="{2EE7BFB0-F97B-4E59-9218-B7FC8F3787A1}"/>
              </a:ext>
            </a:extLst>
          </p:cNvPr>
          <p:cNvSpPr txBox="1"/>
          <p:nvPr/>
        </p:nvSpPr>
        <p:spPr>
          <a:xfrm>
            <a:off x="139700" y="815430"/>
            <a:ext cx="5467350" cy="369332"/>
          </a:xfrm>
          <a:prstGeom prst="rect">
            <a:avLst/>
          </a:prstGeom>
          <a:noFill/>
        </p:spPr>
        <p:txBody>
          <a:bodyPr wrap="square">
            <a:spAutoFit/>
          </a:bodyPr>
          <a:lstStyle/>
          <a:p>
            <a:pPr defTabSz="685800">
              <a:defRPr/>
            </a:pPr>
            <a:r>
              <a:rPr lang="el-GR" b="1" dirty="0">
                <a:solidFill>
                  <a:srgbClr val="291973"/>
                </a:solidFill>
                <a:latin typeface="Calibri" panose="020F0502020204030204" pitchFamily="34" charset="0"/>
                <a:ea typeface="Calibri" panose="020F0502020204030204" pitchFamily="34" charset="0"/>
                <a:cs typeface="Calibri" panose="020F0502020204030204" pitchFamily="34" charset="0"/>
              </a:rPr>
              <a:t>ε</a:t>
            </a: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 – NTU METHOD</a:t>
            </a:r>
          </a:p>
        </p:txBody>
      </p:sp>
      <p:cxnSp>
        <p:nvCxnSpPr>
          <p:cNvPr id="2" name="Straight Connector 1">
            <a:extLst>
              <a:ext uri="{FF2B5EF4-FFF2-40B4-BE49-F238E27FC236}">
                <a16:creationId xmlns:a16="http://schemas.microsoft.com/office/drawing/2014/main" id="{CC05BCF5-199F-C3BF-67D4-0E41C0B37BA5}"/>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79A3306-3C5D-89A3-7E59-3F699C8DCF79}"/>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HXs</a:t>
            </a:r>
          </a:p>
        </p:txBody>
      </p:sp>
      <p:pic>
        <p:nvPicPr>
          <p:cNvPr id="30" name="Picture 29">
            <a:extLst>
              <a:ext uri="{FF2B5EF4-FFF2-40B4-BE49-F238E27FC236}">
                <a16:creationId xmlns:a16="http://schemas.microsoft.com/office/drawing/2014/main" id="{381D1765-0CAB-4185-BE35-8447BF0CED38}"/>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644382" y="894171"/>
            <a:ext cx="3875046" cy="455619"/>
          </a:xfrm>
          <a:prstGeom prst="rect">
            <a:avLst/>
          </a:prstGeom>
        </p:spPr>
      </p:pic>
      <p:pic>
        <p:nvPicPr>
          <p:cNvPr id="19" name="Picture 18">
            <a:extLst>
              <a:ext uri="{FF2B5EF4-FFF2-40B4-BE49-F238E27FC236}">
                <a16:creationId xmlns:a16="http://schemas.microsoft.com/office/drawing/2014/main" id="{F32FA6A6-FF1A-48D9-947B-D63C2E2FE6D2}"/>
              </a:ext>
            </a:extLst>
          </p:cNvPr>
          <p:cNvPicPr>
            <a:picLocks noChangeAspect="1"/>
          </p:cNvPicPr>
          <p:nvPr/>
        </p:nvPicPr>
        <p:blipFill rotWithShape="1">
          <a:blip r:embed="rId5"/>
          <a:srcRect t="9274"/>
          <a:stretch/>
        </p:blipFill>
        <p:spPr>
          <a:xfrm>
            <a:off x="1565525" y="1439061"/>
            <a:ext cx="6012951" cy="4790614"/>
          </a:xfrm>
          <a:prstGeom prst="rect">
            <a:avLst/>
          </a:prstGeom>
        </p:spPr>
      </p:pic>
      <p:pic>
        <p:nvPicPr>
          <p:cNvPr id="26" name="Picture 25">
            <a:extLst>
              <a:ext uri="{FF2B5EF4-FFF2-40B4-BE49-F238E27FC236}">
                <a16:creationId xmlns:a16="http://schemas.microsoft.com/office/drawing/2014/main" id="{D3D55225-2453-4933-B906-BF03A15ECA16}"/>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6868380" y="2372427"/>
            <a:ext cx="710095" cy="217905"/>
          </a:xfrm>
          <a:prstGeom prst="rect">
            <a:avLst/>
          </a:prstGeom>
        </p:spPr>
      </p:pic>
    </p:spTree>
    <p:extLst>
      <p:ext uri="{BB962C8B-B14F-4D97-AF65-F5344CB8AC3E}">
        <p14:creationId xmlns:p14="http://schemas.microsoft.com/office/powerpoint/2010/main" val="110494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24</a:t>
            </a:fld>
            <a:endParaRPr lang="en-IN">
              <a:solidFill>
                <a:prstClr val="black">
                  <a:tint val="75000"/>
                </a:prstClr>
              </a:solidFill>
              <a:latin typeface="Calibri" panose="020F0502020204030204"/>
            </a:endParaRPr>
          </a:p>
        </p:txBody>
      </p:sp>
      <p:sp>
        <p:nvSpPr>
          <p:cNvPr id="16" name="TextBox 15">
            <a:extLst>
              <a:ext uri="{FF2B5EF4-FFF2-40B4-BE49-F238E27FC236}">
                <a16:creationId xmlns:a16="http://schemas.microsoft.com/office/drawing/2014/main" id="{2EE7BFB0-F97B-4E59-9218-B7FC8F3787A1}"/>
              </a:ext>
            </a:extLst>
          </p:cNvPr>
          <p:cNvSpPr txBox="1"/>
          <p:nvPr/>
        </p:nvSpPr>
        <p:spPr>
          <a:xfrm>
            <a:off x="139700" y="815430"/>
            <a:ext cx="5467350" cy="369332"/>
          </a:xfrm>
          <a:prstGeom prst="rect">
            <a:avLst/>
          </a:prstGeom>
          <a:noFill/>
        </p:spPr>
        <p:txBody>
          <a:bodyPr wrap="square">
            <a:spAutoFit/>
          </a:bodyPr>
          <a:lstStyle/>
          <a:p>
            <a:pPr defTabSz="685800">
              <a:defRPr/>
            </a:pPr>
            <a:r>
              <a:rPr lang="el-GR" b="1" dirty="0">
                <a:solidFill>
                  <a:srgbClr val="291973"/>
                </a:solidFill>
                <a:latin typeface="Calibri" panose="020F0502020204030204" pitchFamily="34" charset="0"/>
                <a:ea typeface="Calibri" panose="020F0502020204030204" pitchFamily="34" charset="0"/>
                <a:cs typeface="Calibri" panose="020F0502020204030204" pitchFamily="34" charset="0"/>
              </a:rPr>
              <a:t>ε</a:t>
            </a: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 – NTU METHOD</a:t>
            </a:r>
          </a:p>
        </p:txBody>
      </p:sp>
      <p:cxnSp>
        <p:nvCxnSpPr>
          <p:cNvPr id="2" name="Straight Connector 1">
            <a:extLst>
              <a:ext uri="{FF2B5EF4-FFF2-40B4-BE49-F238E27FC236}">
                <a16:creationId xmlns:a16="http://schemas.microsoft.com/office/drawing/2014/main" id="{CC05BCF5-199F-C3BF-67D4-0E41C0B37BA5}"/>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79A3306-3C5D-89A3-7E59-3F699C8DCF79}"/>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HXs</a:t>
            </a:r>
          </a:p>
        </p:txBody>
      </p:sp>
      <p:pic>
        <p:nvPicPr>
          <p:cNvPr id="12" name="Picture 11">
            <a:extLst>
              <a:ext uri="{FF2B5EF4-FFF2-40B4-BE49-F238E27FC236}">
                <a16:creationId xmlns:a16="http://schemas.microsoft.com/office/drawing/2014/main" id="{9BE63A58-E47D-4CE3-A3A0-61F4B600A4A1}"/>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2644382" y="894171"/>
            <a:ext cx="3875046" cy="455619"/>
          </a:xfrm>
          <a:prstGeom prst="rect">
            <a:avLst/>
          </a:prstGeom>
        </p:spPr>
      </p:pic>
      <p:grpSp>
        <p:nvGrpSpPr>
          <p:cNvPr id="10" name="Group 9">
            <a:extLst>
              <a:ext uri="{FF2B5EF4-FFF2-40B4-BE49-F238E27FC236}">
                <a16:creationId xmlns:a16="http://schemas.microsoft.com/office/drawing/2014/main" id="{CD58B704-9D58-4A27-B38A-33E07EBD096C}"/>
              </a:ext>
            </a:extLst>
          </p:cNvPr>
          <p:cNvGrpSpPr/>
          <p:nvPr/>
        </p:nvGrpSpPr>
        <p:grpSpPr>
          <a:xfrm>
            <a:off x="522551" y="1242821"/>
            <a:ext cx="8098899" cy="5180608"/>
            <a:chOff x="232300" y="1242821"/>
            <a:chExt cx="8098899" cy="5180608"/>
          </a:xfrm>
        </p:grpSpPr>
        <p:pic>
          <p:nvPicPr>
            <p:cNvPr id="5" name="Picture 4">
              <a:extLst>
                <a:ext uri="{FF2B5EF4-FFF2-40B4-BE49-F238E27FC236}">
                  <a16:creationId xmlns:a16="http://schemas.microsoft.com/office/drawing/2014/main" id="{8A21355F-780E-4ACB-8CFB-3D244AC473ED}"/>
                </a:ext>
              </a:extLst>
            </p:cNvPr>
            <p:cNvPicPr>
              <a:picLocks noChangeAspect="1"/>
            </p:cNvPicPr>
            <p:nvPr/>
          </p:nvPicPr>
          <p:blipFill rotWithShape="1">
            <a:blip r:embed="rId4"/>
            <a:srcRect b="34634"/>
            <a:stretch/>
          </p:blipFill>
          <p:spPr>
            <a:xfrm>
              <a:off x="232300" y="1331721"/>
              <a:ext cx="5229468" cy="4961125"/>
            </a:xfrm>
            <a:prstGeom prst="rect">
              <a:avLst/>
            </a:prstGeom>
          </p:spPr>
        </p:pic>
        <p:pic>
          <p:nvPicPr>
            <p:cNvPr id="7" name="Picture 6">
              <a:extLst>
                <a:ext uri="{FF2B5EF4-FFF2-40B4-BE49-F238E27FC236}">
                  <a16:creationId xmlns:a16="http://schemas.microsoft.com/office/drawing/2014/main" id="{CAB388E7-8BB9-4907-ACF7-B1B84BA31EEF}"/>
                </a:ext>
              </a:extLst>
            </p:cNvPr>
            <p:cNvPicPr>
              <a:picLocks noChangeAspect="1"/>
            </p:cNvPicPr>
            <p:nvPr/>
          </p:nvPicPr>
          <p:blipFill rotWithShape="1">
            <a:blip r:embed="rId4"/>
            <a:srcRect t="64838" r="50148" b="-1"/>
            <a:stretch/>
          </p:blipFill>
          <p:spPr>
            <a:xfrm>
              <a:off x="5791968" y="1242821"/>
              <a:ext cx="2539231" cy="2599329"/>
            </a:xfrm>
            <a:prstGeom prst="rect">
              <a:avLst/>
            </a:prstGeom>
          </p:spPr>
        </p:pic>
        <p:pic>
          <p:nvPicPr>
            <p:cNvPr id="13" name="Picture 12">
              <a:extLst>
                <a:ext uri="{FF2B5EF4-FFF2-40B4-BE49-F238E27FC236}">
                  <a16:creationId xmlns:a16="http://schemas.microsoft.com/office/drawing/2014/main" id="{FAFAAF80-F95E-4399-8896-AAC3961B7179}"/>
                </a:ext>
              </a:extLst>
            </p:cNvPr>
            <p:cNvPicPr>
              <a:picLocks noChangeAspect="1"/>
            </p:cNvPicPr>
            <p:nvPr/>
          </p:nvPicPr>
          <p:blipFill rotWithShape="1">
            <a:blip r:embed="rId4"/>
            <a:srcRect l="51327" t="64838" b="-1"/>
            <a:stretch/>
          </p:blipFill>
          <p:spPr>
            <a:xfrm>
              <a:off x="5607050" y="3761085"/>
              <a:ext cx="2539230" cy="2662344"/>
            </a:xfrm>
            <a:prstGeom prst="rect">
              <a:avLst/>
            </a:prstGeom>
          </p:spPr>
        </p:pic>
      </p:grpSp>
    </p:spTree>
    <p:extLst>
      <p:ext uri="{BB962C8B-B14F-4D97-AF65-F5344CB8AC3E}">
        <p14:creationId xmlns:p14="http://schemas.microsoft.com/office/powerpoint/2010/main" val="1158817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25</a:t>
            </a:fld>
            <a:endParaRPr lang="en-IN">
              <a:solidFill>
                <a:prstClr val="black">
                  <a:tint val="75000"/>
                </a:prstClr>
              </a:solidFill>
              <a:latin typeface="Calibri" panose="020F0502020204030204"/>
            </a:endParaRPr>
          </a:p>
        </p:txBody>
      </p:sp>
      <p:sp>
        <p:nvSpPr>
          <p:cNvPr id="16" name="TextBox 15">
            <a:extLst>
              <a:ext uri="{FF2B5EF4-FFF2-40B4-BE49-F238E27FC236}">
                <a16:creationId xmlns:a16="http://schemas.microsoft.com/office/drawing/2014/main" id="{2EE7BFB0-F97B-4E59-9218-B7FC8F3787A1}"/>
              </a:ext>
            </a:extLst>
          </p:cNvPr>
          <p:cNvSpPr txBox="1"/>
          <p:nvPr/>
        </p:nvSpPr>
        <p:spPr>
          <a:xfrm>
            <a:off x="139700" y="815430"/>
            <a:ext cx="5467350" cy="369332"/>
          </a:xfrm>
          <a:prstGeom prst="rect">
            <a:avLst/>
          </a:prstGeom>
          <a:noFill/>
        </p:spPr>
        <p:txBody>
          <a:bodyPr wrap="square">
            <a:spAutoFit/>
          </a:bodyPr>
          <a:lstStyle/>
          <a:p>
            <a:pPr defTabSz="685800">
              <a:defRPr/>
            </a:pPr>
            <a:r>
              <a:rPr lang="el-GR" b="1" dirty="0">
                <a:solidFill>
                  <a:srgbClr val="291973"/>
                </a:solidFill>
                <a:latin typeface="Calibri" panose="020F0502020204030204" pitchFamily="34" charset="0"/>
                <a:ea typeface="Calibri" panose="020F0502020204030204" pitchFamily="34" charset="0"/>
                <a:cs typeface="Calibri" panose="020F0502020204030204" pitchFamily="34" charset="0"/>
              </a:rPr>
              <a:t>ε</a:t>
            </a: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 – NTU METHOD</a:t>
            </a:r>
          </a:p>
        </p:txBody>
      </p:sp>
      <p:grpSp>
        <p:nvGrpSpPr>
          <p:cNvPr id="49" name="Group 48">
            <a:extLst>
              <a:ext uri="{FF2B5EF4-FFF2-40B4-BE49-F238E27FC236}">
                <a16:creationId xmlns:a16="http://schemas.microsoft.com/office/drawing/2014/main" id="{AA5D100F-0C03-4B08-960C-70A34B0F6EAA}"/>
              </a:ext>
            </a:extLst>
          </p:cNvPr>
          <p:cNvGrpSpPr/>
          <p:nvPr/>
        </p:nvGrpSpPr>
        <p:grpSpPr>
          <a:xfrm>
            <a:off x="2654285" y="1383231"/>
            <a:ext cx="3835430" cy="523670"/>
            <a:chOff x="1631668" y="5557697"/>
            <a:chExt cx="5113906" cy="698226"/>
          </a:xfrm>
        </p:grpSpPr>
        <p:pic>
          <p:nvPicPr>
            <p:cNvPr id="45" name="Picture 44">
              <a:extLst>
                <a:ext uri="{FF2B5EF4-FFF2-40B4-BE49-F238E27FC236}">
                  <a16:creationId xmlns:a16="http://schemas.microsoft.com/office/drawing/2014/main" id="{37F78537-08AE-40E3-95DB-FBF1EF63A03B}"/>
                </a:ext>
              </a:extLst>
            </p:cNvPr>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1631668" y="5617433"/>
              <a:ext cx="1542095" cy="565333"/>
            </a:xfrm>
            <a:prstGeom prst="rect">
              <a:avLst/>
            </a:prstGeom>
          </p:spPr>
        </p:pic>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8C414536-624A-4954-B4AC-9FCA03A701CB}"/>
                    </a:ext>
                  </a:extLst>
                </p:cNvPr>
                <p:cNvSpPr txBox="1"/>
                <p:nvPr/>
              </p:nvSpPr>
              <p:spPr>
                <a:xfrm>
                  <a:off x="3249955" y="5557697"/>
                  <a:ext cx="3495619" cy="698226"/>
                </a:xfrm>
                <a:prstGeom prst="rect">
                  <a:avLst/>
                </a:prstGeom>
                <a:noFill/>
              </p:spPr>
              <p:txBody>
                <a:bodyPr wrap="square">
                  <a:spAutoFit/>
                </a:bodyPr>
                <a:lstStyle/>
                <a:p>
                  <a:pPr defTabSz="685800">
                    <a:defRPr/>
                  </a:pPr>
                  <a14:m>
                    <m:oMathPara xmlns:m="http://schemas.openxmlformats.org/officeDocument/2006/math">
                      <m:oMathParaPr>
                        <m:jc m:val="left"/>
                      </m:oMathParaPr>
                      <m:oMath xmlns:m="http://schemas.openxmlformats.org/officeDocument/2006/math">
                        <m:r>
                          <a:rPr lang="en-US" sz="1350" i="1">
                            <a:solidFill>
                              <a:srgbClr val="0000FF"/>
                            </a:solidFill>
                            <a:latin typeface="Cambria Math" panose="02040503050406030204" pitchFamily="18" charset="0"/>
                            <a:ea typeface="Cambria Math" panose="02040503050406030204" pitchFamily="18" charset="0"/>
                          </a:rPr>
                          <m:t>=</m:t>
                        </m:r>
                        <m:f>
                          <m:fPr>
                            <m:ctrlPr>
                              <a:rPr lang="en-US" sz="1350" i="1">
                                <a:solidFill>
                                  <a:srgbClr val="0000FF"/>
                                </a:solidFill>
                                <a:latin typeface="Cambria Math" panose="02040503050406030204" pitchFamily="18" charset="0"/>
                                <a:ea typeface="Cambria Math" panose="02040503050406030204" pitchFamily="18" charset="0"/>
                              </a:rPr>
                            </m:ctrlPr>
                          </m:fPr>
                          <m:num>
                            <m:r>
                              <a:rPr lang="en-US" sz="1350" i="1">
                                <a:solidFill>
                                  <a:srgbClr val="0000FF"/>
                                </a:solidFill>
                                <a:latin typeface="Cambria Math" panose="02040503050406030204" pitchFamily="18" charset="0"/>
                                <a:ea typeface="Cambria Math" panose="02040503050406030204" pitchFamily="18" charset="0"/>
                              </a:rPr>
                              <m:t>𝐻𝑒𝑎𝑡</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𝑅𝑎𝑡𝑒</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𝐶𝑎𝑝𝑎𝑐𝑖𝑡𝑦</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𝑜𝑓</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𝐻𝑋</m:t>
                            </m:r>
                          </m:num>
                          <m:den>
                            <m:r>
                              <a:rPr lang="en-US" sz="1350" i="1">
                                <a:solidFill>
                                  <a:srgbClr val="0000FF"/>
                                </a:solidFill>
                                <a:latin typeface="Cambria Math" panose="02040503050406030204" pitchFamily="18" charset="0"/>
                                <a:ea typeface="Cambria Math" panose="02040503050406030204" pitchFamily="18" charset="0"/>
                              </a:rPr>
                              <m:t>𝐻𝑒𝑎𝑡</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𝑅𝑎𝑡𝑒</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𝐶𝑎𝑝𝑎𝑐𝑖𝑡𝑦</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𝑜𝑓</m:t>
                            </m:r>
                            <m:r>
                              <a:rPr lang="en-US" sz="1350" i="1">
                                <a:solidFill>
                                  <a:srgbClr val="0000FF"/>
                                </a:solidFill>
                                <a:latin typeface="Cambria Math" panose="02040503050406030204" pitchFamily="18" charset="0"/>
                                <a:ea typeface="Cambria Math" panose="02040503050406030204" pitchFamily="18" charset="0"/>
                              </a:rPr>
                              <m:t> </m:t>
                            </m:r>
                            <m:r>
                              <a:rPr lang="en-US" sz="1350" i="1">
                                <a:solidFill>
                                  <a:srgbClr val="0000FF"/>
                                </a:solidFill>
                                <a:latin typeface="Cambria Math" panose="02040503050406030204" pitchFamily="18" charset="0"/>
                                <a:ea typeface="Cambria Math" panose="02040503050406030204" pitchFamily="18" charset="0"/>
                              </a:rPr>
                              <m:t>𝐹𝑙𝑜𝑤</m:t>
                            </m:r>
                          </m:den>
                        </m:f>
                      </m:oMath>
                    </m:oMathPara>
                  </a14:m>
                  <a:endParaRPr lang="en-IN" sz="1350" dirty="0">
                    <a:solidFill>
                      <a:srgbClr val="0000FF"/>
                    </a:solidFill>
                    <a:latin typeface="Calibri" panose="020F0502020204030204"/>
                  </a:endParaRPr>
                </a:p>
              </p:txBody>
            </p:sp>
          </mc:Choice>
          <mc:Fallback>
            <p:sp>
              <p:nvSpPr>
                <p:cNvPr id="48" name="TextBox 47">
                  <a:extLst>
                    <a:ext uri="{FF2B5EF4-FFF2-40B4-BE49-F238E27FC236}">
                      <a16:creationId xmlns:a16="http://schemas.microsoft.com/office/drawing/2014/main" id="{8C414536-624A-4954-B4AC-9FCA03A701CB}"/>
                    </a:ext>
                  </a:extLst>
                </p:cNvPr>
                <p:cNvSpPr txBox="1">
                  <a:spLocks noRot="1" noChangeAspect="1" noMove="1" noResize="1" noEditPoints="1" noAdjustHandles="1" noChangeArrowheads="1" noChangeShapeType="1" noTextEdit="1"/>
                </p:cNvSpPr>
                <p:nvPr/>
              </p:nvSpPr>
              <p:spPr>
                <a:xfrm>
                  <a:off x="3249955" y="5557697"/>
                  <a:ext cx="3495619" cy="698226"/>
                </a:xfrm>
                <a:prstGeom prst="rect">
                  <a:avLst/>
                </a:prstGeom>
                <a:blipFill>
                  <a:blip r:embed="rId5"/>
                  <a:stretch>
                    <a:fillRect b="-5814"/>
                  </a:stretch>
                </a:blipFill>
              </p:spPr>
              <p:txBody>
                <a:bodyPr/>
                <a:lstStyle/>
                <a:p>
                  <a:r>
                    <a:rPr lang="en-IN">
                      <a:noFill/>
                    </a:rPr>
                    <a:t> </a:t>
                  </a:r>
                </a:p>
              </p:txBody>
            </p:sp>
          </mc:Fallback>
        </mc:AlternateContent>
      </p:grpSp>
      <p:cxnSp>
        <p:nvCxnSpPr>
          <p:cNvPr id="2" name="Straight Connector 1">
            <a:extLst>
              <a:ext uri="{FF2B5EF4-FFF2-40B4-BE49-F238E27FC236}">
                <a16:creationId xmlns:a16="http://schemas.microsoft.com/office/drawing/2014/main" id="{CC05BCF5-199F-C3BF-67D4-0E41C0B37BA5}"/>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79A3306-3C5D-89A3-7E59-3F699C8DCF79}"/>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HXs</a:t>
            </a:r>
          </a:p>
        </p:txBody>
      </p:sp>
      <p:sp>
        <p:nvSpPr>
          <p:cNvPr id="22" name="TextBox 21">
            <a:extLst>
              <a:ext uri="{FF2B5EF4-FFF2-40B4-BE49-F238E27FC236}">
                <a16:creationId xmlns:a16="http://schemas.microsoft.com/office/drawing/2014/main" id="{0C2D64E3-F0B0-49B4-A5EA-1E14C7C6813C}"/>
              </a:ext>
            </a:extLst>
          </p:cNvPr>
          <p:cNvSpPr txBox="1"/>
          <p:nvPr/>
        </p:nvSpPr>
        <p:spPr>
          <a:xfrm>
            <a:off x="285750" y="2054331"/>
            <a:ext cx="8572499" cy="1477328"/>
          </a:xfrm>
          <a:prstGeom prst="rect">
            <a:avLst/>
          </a:prstGeom>
          <a:noFill/>
        </p:spPr>
        <p:txBody>
          <a:bodyPr wrap="square">
            <a:spAutoFit/>
          </a:bodyPr>
          <a:lstStyle/>
          <a:p>
            <a:pPr algn="just"/>
            <a:r>
              <a:rPr lang="en-US" b="0" i="0" u="none" strike="noStrike" baseline="0" dirty="0"/>
              <a:t>For specified values of </a:t>
            </a:r>
            <a:r>
              <a:rPr lang="en-US" b="0" i="1" u="none" strike="noStrike" baseline="0" dirty="0"/>
              <a:t>U</a:t>
            </a:r>
            <a:r>
              <a:rPr lang="en-US" b="0" i="0" u="none" strike="noStrike" baseline="0" dirty="0"/>
              <a:t> and </a:t>
            </a:r>
            <a:r>
              <a:rPr lang="en-US" b="0" i="1" u="none" strike="noStrike" baseline="0" dirty="0" err="1"/>
              <a:t>C</a:t>
            </a:r>
            <a:r>
              <a:rPr lang="en-US" b="0" i="1" u="none" strike="noStrike" baseline="-25000" dirty="0" err="1"/>
              <a:t>min</a:t>
            </a:r>
            <a:r>
              <a:rPr lang="en-US" b="0" i="0" u="none" strike="noStrike" baseline="0" dirty="0"/>
              <a:t>, the value of NTU is a measure of the surface area </a:t>
            </a:r>
            <a:r>
              <a:rPr lang="en-US" b="0" i="1" u="none" strike="noStrike" baseline="0" dirty="0"/>
              <a:t>A</a:t>
            </a:r>
            <a:r>
              <a:rPr lang="en-US" b="0" i="0" u="none" strike="noStrike" baseline="0" dirty="0"/>
              <a:t>. Thus, the larger the NTU, the larger the heat exchanger.</a:t>
            </a:r>
          </a:p>
          <a:p>
            <a:pPr algn="just"/>
            <a:endParaRPr lang="en-US" dirty="0"/>
          </a:p>
          <a:p>
            <a:pPr algn="l"/>
            <a:r>
              <a:rPr lang="en-US" sz="1800" b="0" i="0" u="none" strike="noStrike" baseline="0" dirty="0">
                <a:latin typeface="CIDFont+F3"/>
              </a:rPr>
              <a:t>The effectiveness of a heat exchanger is a function of the number of transfer units NTU and the capacity ratio </a:t>
            </a:r>
            <a:r>
              <a:rPr lang="en-US" i="1" dirty="0">
                <a:latin typeface="CIDFont+F7"/>
              </a:rPr>
              <a:t>C</a:t>
            </a:r>
            <a:r>
              <a:rPr lang="en-US" sz="1800" b="0" i="1" u="none" strike="noStrike" baseline="-25000" dirty="0">
                <a:latin typeface="CIDFont+F7"/>
              </a:rPr>
              <a:t>r</a:t>
            </a:r>
            <a:r>
              <a:rPr lang="en-US" sz="1800" b="0" i="0" u="none" strike="noStrike" baseline="0" dirty="0">
                <a:latin typeface="CIDFont+F7"/>
              </a:rPr>
              <a:t>.</a:t>
            </a:r>
            <a:endParaRPr lang="en-IN" dirty="0"/>
          </a:p>
        </p:txBody>
      </p:sp>
      <p:pic>
        <p:nvPicPr>
          <p:cNvPr id="6" name="Picture 5">
            <a:extLst>
              <a:ext uri="{FF2B5EF4-FFF2-40B4-BE49-F238E27FC236}">
                <a16:creationId xmlns:a16="http://schemas.microsoft.com/office/drawing/2014/main" id="{2730DD58-1F49-4BFA-82DB-678C9BFDFC91}"/>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644382" y="3765905"/>
            <a:ext cx="3875046" cy="455619"/>
          </a:xfrm>
          <a:prstGeom prst="rect">
            <a:avLst/>
          </a:prstGeom>
        </p:spPr>
      </p:pic>
      <p:sp>
        <p:nvSpPr>
          <p:cNvPr id="13" name="TextBox 12">
            <a:extLst>
              <a:ext uri="{FF2B5EF4-FFF2-40B4-BE49-F238E27FC236}">
                <a16:creationId xmlns:a16="http://schemas.microsoft.com/office/drawing/2014/main" id="{CBA3302E-98B0-433B-B046-75EDD6980431}"/>
              </a:ext>
            </a:extLst>
          </p:cNvPr>
          <p:cNvSpPr txBox="1"/>
          <p:nvPr/>
        </p:nvSpPr>
        <p:spPr>
          <a:xfrm>
            <a:off x="139700" y="4358614"/>
            <a:ext cx="8718549" cy="1569660"/>
          </a:xfrm>
          <a:prstGeom prst="rect">
            <a:avLst/>
          </a:prstGeom>
          <a:noFill/>
        </p:spPr>
        <p:txBody>
          <a:bodyPr wrap="square">
            <a:spAutoFit/>
          </a:bodyPr>
          <a:lstStyle/>
          <a:p>
            <a:pPr marL="285750" indent="-285750" algn="l">
              <a:buFont typeface="Wingdings" panose="05000000000000000000" pitchFamily="2" charset="2"/>
              <a:buChar char="§"/>
            </a:pPr>
            <a:r>
              <a:rPr lang="en-US" sz="1800" b="0" i="0" u="none" strike="noStrike" baseline="0" dirty="0">
                <a:solidFill>
                  <a:srgbClr val="000000"/>
                </a:solidFill>
                <a:latin typeface="CIDFont+F3"/>
              </a:rPr>
              <a:t>When all the inlet and outlet temperatures are specified, the </a:t>
            </a:r>
            <a:r>
              <a:rPr lang="en-US" sz="1800" b="0" i="0" u="none" strike="noStrike" baseline="0" dirty="0">
                <a:solidFill>
                  <a:srgbClr val="000000"/>
                </a:solidFill>
                <a:latin typeface="CIDFont+F7"/>
              </a:rPr>
              <a:t>size </a:t>
            </a:r>
            <a:r>
              <a:rPr lang="en-US" sz="1800" b="0" i="0" u="none" strike="noStrike" baseline="0" dirty="0">
                <a:solidFill>
                  <a:srgbClr val="000000"/>
                </a:solidFill>
                <a:latin typeface="CIDFont+F3"/>
              </a:rPr>
              <a:t>of the heat exchanger can easily be determined using the LMTD </a:t>
            </a:r>
            <a:r>
              <a:rPr lang="en-IN" sz="1800" b="0" i="0" u="none" strike="noStrike" baseline="0" dirty="0">
                <a:solidFill>
                  <a:srgbClr val="000000"/>
                </a:solidFill>
                <a:latin typeface="CIDFont+F3"/>
              </a:rPr>
              <a:t>method.</a:t>
            </a:r>
          </a:p>
          <a:p>
            <a:pPr marL="342900" indent="-342900" algn="l">
              <a:buFont typeface="Wingdings" panose="05000000000000000000" pitchFamily="2" charset="2"/>
              <a:buChar char="§"/>
            </a:pPr>
            <a:endParaRPr lang="en-US" sz="2400" dirty="0">
              <a:solidFill>
                <a:srgbClr val="FFCE00"/>
              </a:solidFill>
              <a:latin typeface="CIDFont+F6"/>
            </a:endParaRPr>
          </a:p>
          <a:p>
            <a:pPr marL="285750" indent="-285750" algn="l">
              <a:buFont typeface="Wingdings" panose="05000000000000000000" pitchFamily="2" charset="2"/>
              <a:buChar char="§"/>
            </a:pPr>
            <a:r>
              <a:rPr lang="en-US" sz="1800" b="0" i="0" u="none" strike="noStrike" baseline="0" dirty="0">
                <a:solidFill>
                  <a:srgbClr val="000000"/>
                </a:solidFill>
                <a:latin typeface="CIDFont+F3"/>
              </a:rPr>
              <a:t>Alternatively, it can be determined from </a:t>
            </a:r>
            <a:r>
              <a:rPr lang="el-GR" b="1" dirty="0">
                <a:solidFill>
                  <a:srgbClr val="291973"/>
                </a:solidFill>
                <a:latin typeface="Calibri" panose="020F0502020204030204" pitchFamily="34" charset="0"/>
                <a:ea typeface="Calibri" panose="020F0502020204030204" pitchFamily="34" charset="0"/>
                <a:cs typeface="Calibri" panose="020F0502020204030204" pitchFamily="34" charset="0"/>
              </a:rPr>
              <a:t>ε</a:t>
            </a: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 – NTU </a:t>
            </a:r>
            <a:r>
              <a:rPr lang="en-US" sz="1800" b="0" i="0" u="none" strike="noStrike" baseline="0" dirty="0">
                <a:solidFill>
                  <a:srgbClr val="000000"/>
                </a:solidFill>
                <a:latin typeface="CIDFont+F3"/>
              </a:rPr>
              <a:t>method by first evaluating the effectiveness from its definition and then the NTU from the appropriate NTU relation.</a:t>
            </a:r>
            <a:endParaRPr lang="en-IN" dirty="0"/>
          </a:p>
        </p:txBody>
      </p:sp>
    </p:spTree>
    <p:extLst>
      <p:ext uri="{BB962C8B-B14F-4D97-AF65-F5344CB8AC3E}">
        <p14:creationId xmlns:p14="http://schemas.microsoft.com/office/powerpoint/2010/main" val="4127230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26</a:t>
            </a:fld>
            <a:endParaRPr lang="en-IN">
              <a:solidFill>
                <a:prstClr val="black">
                  <a:tint val="75000"/>
                </a:prstClr>
              </a:solidFill>
              <a:latin typeface="Calibri" panose="020F0502020204030204"/>
            </a:endParaRPr>
          </a:p>
        </p:txBody>
      </p:sp>
      <p:sp>
        <p:nvSpPr>
          <p:cNvPr id="16" name="TextBox 15">
            <a:extLst>
              <a:ext uri="{FF2B5EF4-FFF2-40B4-BE49-F238E27FC236}">
                <a16:creationId xmlns:a16="http://schemas.microsoft.com/office/drawing/2014/main" id="{2EE7BFB0-F97B-4E59-9218-B7FC8F3787A1}"/>
              </a:ext>
            </a:extLst>
          </p:cNvPr>
          <p:cNvSpPr txBox="1"/>
          <p:nvPr/>
        </p:nvSpPr>
        <p:spPr>
          <a:xfrm>
            <a:off x="139700" y="815430"/>
            <a:ext cx="5467350" cy="369332"/>
          </a:xfrm>
          <a:prstGeom prst="rect">
            <a:avLst/>
          </a:prstGeom>
          <a:noFill/>
        </p:spPr>
        <p:txBody>
          <a:bodyPr wrap="square">
            <a:spAutoFit/>
          </a:bodyPr>
          <a:lstStyle/>
          <a:p>
            <a:pPr defTabSz="685800">
              <a:defRPr/>
            </a:pPr>
            <a:r>
              <a:rPr lang="el-GR" b="1" dirty="0">
                <a:solidFill>
                  <a:srgbClr val="291973"/>
                </a:solidFill>
                <a:latin typeface="Calibri" panose="020F0502020204030204" pitchFamily="34" charset="0"/>
                <a:ea typeface="Calibri" panose="020F0502020204030204" pitchFamily="34" charset="0"/>
                <a:cs typeface="Calibri" panose="020F0502020204030204" pitchFamily="34" charset="0"/>
              </a:rPr>
              <a:t>ε</a:t>
            </a: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 – NTU METHOD</a:t>
            </a:r>
          </a:p>
        </p:txBody>
      </p:sp>
      <p:cxnSp>
        <p:nvCxnSpPr>
          <p:cNvPr id="2" name="Straight Connector 1">
            <a:extLst>
              <a:ext uri="{FF2B5EF4-FFF2-40B4-BE49-F238E27FC236}">
                <a16:creationId xmlns:a16="http://schemas.microsoft.com/office/drawing/2014/main" id="{CC05BCF5-199F-C3BF-67D4-0E41C0B37BA5}"/>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79A3306-3C5D-89A3-7E59-3F699C8DCF79}"/>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HXs</a:t>
            </a:r>
          </a:p>
        </p:txBody>
      </p:sp>
      <p:sp>
        <p:nvSpPr>
          <p:cNvPr id="14" name="TextBox 13">
            <a:extLst>
              <a:ext uri="{FF2B5EF4-FFF2-40B4-BE49-F238E27FC236}">
                <a16:creationId xmlns:a16="http://schemas.microsoft.com/office/drawing/2014/main" id="{44E2E6C4-4B68-40A5-A66A-651CD7E33D42}"/>
              </a:ext>
            </a:extLst>
          </p:cNvPr>
          <p:cNvSpPr txBox="1"/>
          <p:nvPr/>
        </p:nvSpPr>
        <p:spPr>
          <a:xfrm>
            <a:off x="139700" y="1226363"/>
            <a:ext cx="5067300" cy="4247317"/>
          </a:xfrm>
          <a:prstGeom prst="rect">
            <a:avLst/>
          </a:prstGeom>
          <a:noFill/>
        </p:spPr>
        <p:txBody>
          <a:bodyPr wrap="square">
            <a:spAutoFit/>
          </a:bodyPr>
          <a:lstStyle/>
          <a:p>
            <a:pPr algn="l"/>
            <a:r>
              <a:rPr lang="en-US" b="0" i="0" u="none" strike="noStrike" baseline="0" dirty="0">
                <a:solidFill>
                  <a:srgbClr val="FFCE00"/>
                </a:solidFill>
              </a:rPr>
              <a:t>◉ </a:t>
            </a:r>
            <a:r>
              <a:rPr lang="en-US" b="0" i="0" u="none" strike="noStrike" baseline="0" dirty="0">
                <a:solidFill>
                  <a:srgbClr val="000000"/>
                </a:solidFill>
              </a:rPr>
              <a:t>The value of the effectiveness ranges from 0 to 1.</a:t>
            </a:r>
          </a:p>
          <a:p>
            <a:pPr algn="l"/>
            <a:endParaRPr lang="en-US" b="0" i="0" u="none" strike="noStrike" baseline="0" dirty="0">
              <a:solidFill>
                <a:srgbClr val="000000"/>
              </a:solidFill>
            </a:endParaRPr>
          </a:p>
          <a:p>
            <a:pPr algn="just"/>
            <a:r>
              <a:rPr lang="en-US" b="0" i="0" u="none" strike="noStrike" baseline="0" dirty="0">
                <a:solidFill>
                  <a:srgbClr val="FFCE00"/>
                </a:solidFill>
              </a:rPr>
              <a:t>◉ </a:t>
            </a:r>
            <a:r>
              <a:rPr lang="en-US" b="0" i="0" u="none" strike="noStrike" baseline="0" dirty="0">
                <a:solidFill>
                  <a:srgbClr val="000000"/>
                </a:solidFill>
              </a:rPr>
              <a:t>It increases rapidly with NTU for small values (up to about NTU = 1.5) but rather slowly for larger values. Therefore, the use of a HX with a large NTU (&gt;3) and thus a large size cannot be justified economically, since a large increase in NTU in this case corresponds to a </a:t>
            </a:r>
            <a:r>
              <a:rPr lang="en-IN" b="0" i="0" u="none" strike="noStrike" baseline="0" dirty="0">
                <a:solidFill>
                  <a:srgbClr val="000000"/>
                </a:solidFill>
              </a:rPr>
              <a:t>small increase in effectiveness.</a:t>
            </a:r>
          </a:p>
          <a:p>
            <a:pPr algn="just"/>
            <a:endParaRPr lang="en-IN" b="0" i="0" u="none" strike="noStrike" baseline="0" dirty="0">
              <a:solidFill>
                <a:srgbClr val="000000"/>
              </a:solidFill>
            </a:endParaRPr>
          </a:p>
          <a:p>
            <a:pPr algn="just"/>
            <a:r>
              <a:rPr lang="en-US" b="0" i="0" u="none" strike="noStrike" baseline="0" dirty="0">
                <a:solidFill>
                  <a:srgbClr val="FFCE00"/>
                </a:solidFill>
              </a:rPr>
              <a:t>◉ </a:t>
            </a:r>
            <a:r>
              <a:rPr lang="en-US" b="0" i="0" u="none" strike="noStrike" baseline="0" dirty="0">
                <a:solidFill>
                  <a:srgbClr val="000000"/>
                </a:solidFill>
              </a:rPr>
              <a:t>For a given NTU and capacity ratio </a:t>
            </a:r>
            <a:r>
              <a:rPr lang="en-US" b="0" i="1" u="none" strike="noStrike" baseline="0" dirty="0">
                <a:solidFill>
                  <a:srgbClr val="D219D2"/>
                </a:solidFill>
              </a:rPr>
              <a:t>c = </a:t>
            </a:r>
            <a:r>
              <a:rPr lang="en-US" b="0" i="1" u="none" strike="noStrike" baseline="0" dirty="0" err="1">
                <a:solidFill>
                  <a:srgbClr val="D219D2"/>
                </a:solidFill>
              </a:rPr>
              <a:t>C</a:t>
            </a:r>
            <a:r>
              <a:rPr lang="en-US" b="0" i="1" u="none" strike="noStrike" baseline="-25000" dirty="0" err="1">
                <a:solidFill>
                  <a:srgbClr val="D219D2"/>
                </a:solidFill>
              </a:rPr>
              <a:t>min</a:t>
            </a:r>
            <a:r>
              <a:rPr lang="en-US" b="0" i="1" u="none" strike="noStrike" baseline="0" dirty="0">
                <a:solidFill>
                  <a:srgbClr val="D219D2"/>
                </a:solidFill>
              </a:rPr>
              <a:t> /</a:t>
            </a:r>
            <a:r>
              <a:rPr lang="en-US" b="0" i="1" u="none" strike="noStrike" baseline="0" dirty="0" err="1">
                <a:solidFill>
                  <a:srgbClr val="D219D2"/>
                </a:solidFill>
              </a:rPr>
              <a:t>C</a:t>
            </a:r>
            <a:r>
              <a:rPr lang="en-US" b="0" i="1" u="none" strike="noStrike" baseline="-25000" dirty="0" err="1">
                <a:solidFill>
                  <a:srgbClr val="D219D2"/>
                </a:solidFill>
              </a:rPr>
              <a:t>max</a:t>
            </a:r>
            <a:r>
              <a:rPr lang="en-US" b="0" i="0" u="none" strike="noStrike" baseline="0" dirty="0">
                <a:solidFill>
                  <a:srgbClr val="000000"/>
                </a:solidFill>
              </a:rPr>
              <a:t>, the </a:t>
            </a:r>
            <a:r>
              <a:rPr lang="en-US" b="0" i="0" u="none" strike="noStrike" baseline="0" dirty="0">
                <a:solidFill>
                  <a:srgbClr val="D219D2"/>
                </a:solidFill>
              </a:rPr>
              <a:t>counterflow </a:t>
            </a:r>
            <a:r>
              <a:rPr lang="en-US" b="0" i="0" u="none" strike="noStrike" baseline="0" dirty="0">
                <a:solidFill>
                  <a:srgbClr val="000000"/>
                </a:solidFill>
              </a:rPr>
              <a:t>HX has the </a:t>
            </a:r>
            <a:r>
              <a:rPr lang="en-US" b="0" i="0" u="none" strike="noStrike" baseline="0" dirty="0">
                <a:solidFill>
                  <a:srgbClr val="D219D2"/>
                </a:solidFill>
              </a:rPr>
              <a:t>highest </a:t>
            </a:r>
            <a:r>
              <a:rPr lang="en-US" b="0" i="0" u="none" strike="noStrike" baseline="0" dirty="0">
                <a:solidFill>
                  <a:srgbClr val="000000"/>
                </a:solidFill>
              </a:rPr>
              <a:t>effectiveness, followed closely by the cross-flow HX with both fluids unmixed. The </a:t>
            </a:r>
            <a:r>
              <a:rPr lang="en-US" b="0" i="0" u="none" strike="noStrike" baseline="0" dirty="0">
                <a:solidFill>
                  <a:srgbClr val="D219D2"/>
                </a:solidFill>
              </a:rPr>
              <a:t>lowest </a:t>
            </a:r>
            <a:r>
              <a:rPr lang="en-US" b="0" i="0" u="none" strike="noStrike" baseline="0" dirty="0">
                <a:solidFill>
                  <a:srgbClr val="000000"/>
                </a:solidFill>
              </a:rPr>
              <a:t>effectiveness values are encountered in </a:t>
            </a:r>
            <a:r>
              <a:rPr lang="en-IN" b="0" i="0" u="none" strike="noStrike" baseline="0" dirty="0">
                <a:solidFill>
                  <a:srgbClr val="D219D2"/>
                </a:solidFill>
              </a:rPr>
              <a:t>parallel-flow </a:t>
            </a:r>
            <a:r>
              <a:rPr lang="en-IN" b="0" i="0" u="none" strike="noStrike" baseline="0" dirty="0">
                <a:solidFill>
                  <a:srgbClr val="000000"/>
                </a:solidFill>
              </a:rPr>
              <a:t>HX.</a:t>
            </a:r>
            <a:endParaRPr lang="en-IN" dirty="0"/>
          </a:p>
        </p:txBody>
      </p:sp>
      <p:pic>
        <p:nvPicPr>
          <p:cNvPr id="6" name="Picture 5">
            <a:extLst>
              <a:ext uri="{FF2B5EF4-FFF2-40B4-BE49-F238E27FC236}">
                <a16:creationId xmlns:a16="http://schemas.microsoft.com/office/drawing/2014/main" id="{7DEC8A54-77AE-44D6-AF01-24972FE4858C}"/>
              </a:ext>
            </a:extLst>
          </p:cNvPr>
          <p:cNvPicPr>
            <a:picLocks noChangeAspect="1"/>
          </p:cNvPicPr>
          <p:nvPr/>
        </p:nvPicPr>
        <p:blipFill>
          <a:blip r:embed="rId3"/>
          <a:stretch>
            <a:fillRect/>
          </a:stretch>
        </p:blipFill>
        <p:spPr>
          <a:xfrm>
            <a:off x="5356225" y="667009"/>
            <a:ext cx="3648075" cy="5523981"/>
          </a:xfrm>
          <a:prstGeom prst="rect">
            <a:avLst/>
          </a:prstGeom>
        </p:spPr>
      </p:pic>
      <p:pic>
        <p:nvPicPr>
          <p:cNvPr id="10" name="Picture 9">
            <a:extLst>
              <a:ext uri="{FF2B5EF4-FFF2-40B4-BE49-F238E27FC236}">
                <a16:creationId xmlns:a16="http://schemas.microsoft.com/office/drawing/2014/main" id="{D04371CF-390E-4D54-A9BE-F65EFA83A77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18302" y="5933617"/>
            <a:ext cx="710095" cy="217905"/>
          </a:xfrm>
          <a:prstGeom prst="rect">
            <a:avLst/>
          </a:prstGeom>
        </p:spPr>
      </p:pic>
    </p:spTree>
    <p:extLst>
      <p:ext uri="{BB962C8B-B14F-4D97-AF65-F5344CB8AC3E}">
        <p14:creationId xmlns:p14="http://schemas.microsoft.com/office/powerpoint/2010/main" val="908998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27</a:t>
            </a:fld>
            <a:endParaRPr lang="en-IN">
              <a:solidFill>
                <a:prstClr val="black">
                  <a:tint val="75000"/>
                </a:prstClr>
              </a:solidFill>
              <a:latin typeface="Calibri" panose="020F0502020204030204"/>
            </a:endParaRPr>
          </a:p>
        </p:txBody>
      </p:sp>
      <p:sp>
        <p:nvSpPr>
          <p:cNvPr id="16" name="TextBox 15">
            <a:extLst>
              <a:ext uri="{FF2B5EF4-FFF2-40B4-BE49-F238E27FC236}">
                <a16:creationId xmlns:a16="http://schemas.microsoft.com/office/drawing/2014/main" id="{2EE7BFB0-F97B-4E59-9218-B7FC8F3787A1}"/>
              </a:ext>
            </a:extLst>
          </p:cNvPr>
          <p:cNvSpPr txBox="1"/>
          <p:nvPr/>
        </p:nvSpPr>
        <p:spPr>
          <a:xfrm>
            <a:off x="139700" y="815430"/>
            <a:ext cx="5467350" cy="369332"/>
          </a:xfrm>
          <a:prstGeom prst="rect">
            <a:avLst/>
          </a:prstGeom>
          <a:noFill/>
        </p:spPr>
        <p:txBody>
          <a:bodyPr wrap="square">
            <a:spAutoFit/>
          </a:bodyPr>
          <a:lstStyle/>
          <a:p>
            <a:pPr defTabSz="685800">
              <a:defRPr/>
            </a:pPr>
            <a:r>
              <a:rPr lang="el-GR" b="1" dirty="0">
                <a:solidFill>
                  <a:srgbClr val="291973"/>
                </a:solidFill>
                <a:latin typeface="Calibri" panose="020F0502020204030204" pitchFamily="34" charset="0"/>
                <a:ea typeface="Calibri" panose="020F0502020204030204" pitchFamily="34" charset="0"/>
                <a:cs typeface="Calibri" panose="020F0502020204030204" pitchFamily="34" charset="0"/>
              </a:rPr>
              <a:t>ε</a:t>
            </a: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 – NTU METHOD</a:t>
            </a:r>
          </a:p>
        </p:txBody>
      </p:sp>
      <p:cxnSp>
        <p:nvCxnSpPr>
          <p:cNvPr id="2" name="Straight Connector 1">
            <a:extLst>
              <a:ext uri="{FF2B5EF4-FFF2-40B4-BE49-F238E27FC236}">
                <a16:creationId xmlns:a16="http://schemas.microsoft.com/office/drawing/2014/main" id="{CC05BCF5-199F-C3BF-67D4-0E41C0B37BA5}"/>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79A3306-3C5D-89A3-7E59-3F699C8DCF79}"/>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HXs</a:t>
            </a:r>
          </a:p>
        </p:txBody>
      </p:sp>
      <p:sp>
        <p:nvSpPr>
          <p:cNvPr id="14" name="TextBox 13">
            <a:extLst>
              <a:ext uri="{FF2B5EF4-FFF2-40B4-BE49-F238E27FC236}">
                <a16:creationId xmlns:a16="http://schemas.microsoft.com/office/drawing/2014/main" id="{44E2E6C4-4B68-40A5-A66A-651CD7E33D42}"/>
              </a:ext>
            </a:extLst>
          </p:cNvPr>
          <p:cNvSpPr txBox="1"/>
          <p:nvPr/>
        </p:nvSpPr>
        <p:spPr>
          <a:xfrm>
            <a:off x="139699" y="1226363"/>
            <a:ext cx="5028237" cy="3139321"/>
          </a:xfrm>
          <a:prstGeom prst="rect">
            <a:avLst/>
          </a:prstGeom>
          <a:noFill/>
        </p:spPr>
        <p:txBody>
          <a:bodyPr wrap="square">
            <a:spAutoFit/>
          </a:bodyPr>
          <a:lstStyle/>
          <a:p>
            <a:pPr algn="just"/>
            <a:r>
              <a:rPr lang="en-US" b="0" i="0" u="none" strike="noStrike" baseline="0" dirty="0">
                <a:solidFill>
                  <a:srgbClr val="FFCE00"/>
                </a:solidFill>
              </a:rPr>
              <a:t>◉ </a:t>
            </a:r>
            <a:r>
              <a:rPr lang="en-US" sz="1800" b="0" i="0" u="none" strike="noStrike" baseline="0" dirty="0">
                <a:solidFill>
                  <a:srgbClr val="000000"/>
                </a:solidFill>
              </a:rPr>
              <a:t>The effectiveness of a heat exchanger is independent of the capacity ratio </a:t>
            </a:r>
            <a:r>
              <a:rPr lang="en-US" sz="1800" b="0" i="1" u="none" strike="noStrike" baseline="0" dirty="0">
                <a:solidFill>
                  <a:srgbClr val="000000"/>
                </a:solidFill>
              </a:rPr>
              <a:t>c</a:t>
            </a:r>
            <a:r>
              <a:rPr lang="en-US" sz="1800" b="0" i="0" u="none" strike="noStrike" baseline="0" dirty="0">
                <a:solidFill>
                  <a:srgbClr val="000000"/>
                </a:solidFill>
              </a:rPr>
              <a:t> for NTU</a:t>
            </a:r>
          </a:p>
          <a:p>
            <a:pPr algn="just"/>
            <a:r>
              <a:rPr lang="en-US" sz="1800" b="0" i="0" u="none" strike="noStrike" baseline="0" dirty="0">
                <a:solidFill>
                  <a:srgbClr val="000000"/>
                </a:solidFill>
              </a:rPr>
              <a:t>values of less than about 0.3.</a:t>
            </a:r>
          </a:p>
          <a:p>
            <a:pPr algn="just"/>
            <a:endParaRPr lang="en-US" sz="1800" b="0" i="0" u="none" strike="noStrike" baseline="0" dirty="0">
              <a:solidFill>
                <a:srgbClr val="000000"/>
              </a:solidFill>
            </a:endParaRPr>
          </a:p>
          <a:p>
            <a:pPr algn="just"/>
            <a:r>
              <a:rPr lang="en-US" sz="1800" b="0" i="0" u="none" strike="noStrike" baseline="0" dirty="0">
                <a:solidFill>
                  <a:srgbClr val="FFCE00"/>
                </a:solidFill>
              </a:rPr>
              <a:t>◉ </a:t>
            </a:r>
            <a:r>
              <a:rPr lang="en-US" sz="1800" b="0" i="0" u="none" strike="noStrike" baseline="0" dirty="0">
                <a:solidFill>
                  <a:srgbClr val="000000"/>
                </a:solidFill>
              </a:rPr>
              <a:t>The value of the capacity ratio </a:t>
            </a:r>
            <a:r>
              <a:rPr lang="en-US" sz="1800" b="0" i="1" u="none" strike="noStrike" baseline="0" dirty="0">
                <a:solidFill>
                  <a:srgbClr val="000000"/>
                </a:solidFill>
              </a:rPr>
              <a:t>c</a:t>
            </a:r>
            <a:r>
              <a:rPr lang="en-US" sz="1800" b="0" i="0" u="none" strike="noStrike" baseline="0" dirty="0">
                <a:solidFill>
                  <a:srgbClr val="000000"/>
                </a:solidFill>
              </a:rPr>
              <a:t> ranges </a:t>
            </a:r>
            <a:r>
              <a:rPr lang="en-IN" sz="1800" b="0" i="0" u="none" strike="noStrike" baseline="0" dirty="0">
                <a:solidFill>
                  <a:srgbClr val="000000"/>
                </a:solidFill>
              </a:rPr>
              <a:t>between 0 and 1.</a:t>
            </a:r>
          </a:p>
          <a:p>
            <a:pPr algn="just"/>
            <a:endParaRPr lang="en-IN" sz="1800" b="0" i="0" u="none" strike="noStrike" baseline="0" dirty="0">
              <a:solidFill>
                <a:srgbClr val="000000"/>
              </a:solidFill>
            </a:endParaRPr>
          </a:p>
          <a:p>
            <a:pPr algn="just"/>
            <a:r>
              <a:rPr lang="en-US" sz="1800" b="0" i="0" u="none" strike="noStrike" baseline="0" dirty="0">
                <a:solidFill>
                  <a:srgbClr val="FFCE00"/>
                </a:solidFill>
              </a:rPr>
              <a:t>◉ </a:t>
            </a:r>
            <a:r>
              <a:rPr lang="en-US" sz="1800" b="0" i="0" u="none" strike="noStrike" baseline="0" dirty="0">
                <a:solidFill>
                  <a:srgbClr val="000000"/>
                </a:solidFill>
              </a:rPr>
              <a:t>For a given NTU, the effectiveness becomes a </a:t>
            </a:r>
            <a:r>
              <a:rPr lang="en-IN" sz="1800" b="0" i="0" u="none" strike="noStrike" baseline="0" dirty="0">
                <a:solidFill>
                  <a:srgbClr val="D219D2"/>
                </a:solidFill>
              </a:rPr>
              <a:t>maximum </a:t>
            </a:r>
            <a:r>
              <a:rPr lang="en-IN" sz="1800" b="0" i="0" u="none" strike="noStrike" baseline="0" dirty="0">
                <a:solidFill>
                  <a:srgbClr val="000000"/>
                </a:solidFill>
              </a:rPr>
              <a:t>for </a:t>
            </a:r>
            <a:r>
              <a:rPr lang="en-IN" sz="1800" b="0" i="1" u="none" strike="noStrike" baseline="0" dirty="0">
                <a:solidFill>
                  <a:srgbClr val="D219D2"/>
                </a:solidFill>
              </a:rPr>
              <a:t>c</a:t>
            </a:r>
            <a:r>
              <a:rPr lang="en-IN" sz="1800" b="0" i="0" u="none" strike="noStrike" baseline="0" dirty="0">
                <a:solidFill>
                  <a:srgbClr val="D219D2"/>
                </a:solidFill>
              </a:rPr>
              <a:t> = 0 </a:t>
            </a:r>
            <a:r>
              <a:rPr lang="en-IN" sz="1800" b="0" i="0" u="none" strike="noStrike" baseline="0" dirty="0">
                <a:solidFill>
                  <a:srgbClr val="000000"/>
                </a:solidFill>
              </a:rPr>
              <a:t>(e.g., boiler, condenser) </a:t>
            </a:r>
            <a:r>
              <a:rPr lang="en-US" sz="1800" b="0" i="0" u="none" strike="noStrike" baseline="0" dirty="0">
                <a:solidFill>
                  <a:srgbClr val="000000"/>
                </a:solidFill>
              </a:rPr>
              <a:t>and a </a:t>
            </a:r>
            <a:r>
              <a:rPr lang="en-US" sz="1800" b="0" i="0" u="none" strike="noStrike" baseline="0" dirty="0">
                <a:solidFill>
                  <a:srgbClr val="D219D2"/>
                </a:solidFill>
              </a:rPr>
              <a:t>minimum </a:t>
            </a:r>
            <a:r>
              <a:rPr lang="en-US" sz="1800" b="0" i="0" u="none" strike="noStrike" baseline="0" dirty="0">
                <a:solidFill>
                  <a:srgbClr val="000000"/>
                </a:solidFill>
              </a:rPr>
              <a:t>for </a:t>
            </a:r>
            <a:r>
              <a:rPr lang="en-US" sz="1800" b="0" i="1" u="none" strike="noStrike" baseline="0" dirty="0">
                <a:solidFill>
                  <a:srgbClr val="D219D2"/>
                </a:solidFill>
              </a:rPr>
              <a:t>c</a:t>
            </a:r>
            <a:r>
              <a:rPr lang="en-US" sz="1800" b="0" i="0" u="none" strike="noStrike" baseline="0" dirty="0">
                <a:solidFill>
                  <a:srgbClr val="D219D2"/>
                </a:solidFill>
              </a:rPr>
              <a:t> = 1 </a:t>
            </a:r>
            <a:r>
              <a:rPr lang="en-US" sz="1800" b="0" i="0" u="none" strike="noStrike" baseline="0" dirty="0">
                <a:solidFill>
                  <a:srgbClr val="000000"/>
                </a:solidFill>
              </a:rPr>
              <a:t>(when the heat capacity rates of the two fluids are equal).</a:t>
            </a:r>
            <a:endParaRPr lang="en-IN" dirty="0"/>
          </a:p>
        </p:txBody>
      </p:sp>
      <p:pic>
        <p:nvPicPr>
          <p:cNvPr id="5" name="Picture 4">
            <a:extLst>
              <a:ext uri="{FF2B5EF4-FFF2-40B4-BE49-F238E27FC236}">
                <a16:creationId xmlns:a16="http://schemas.microsoft.com/office/drawing/2014/main" id="{38632806-386A-4001-8148-390C19B058CC}"/>
              </a:ext>
            </a:extLst>
          </p:cNvPr>
          <p:cNvPicPr>
            <a:picLocks noChangeAspect="1"/>
          </p:cNvPicPr>
          <p:nvPr/>
        </p:nvPicPr>
        <p:blipFill>
          <a:blip r:embed="rId3"/>
          <a:stretch>
            <a:fillRect/>
          </a:stretch>
        </p:blipFill>
        <p:spPr>
          <a:xfrm>
            <a:off x="5167937" y="697293"/>
            <a:ext cx="3786525" cy="5463414"/>
          </a:xfrm>
          <a:prstGeom prst="rect">
            <a:avLst/>
          </a:prstGeom>
        </p:spPr>
      </p:pic>
      <p:pic>
        <p:nvPicPr>
          <p:cNvPr id="10" name="Picture 9">
            <a:extLst>
              <a:ext uri="{FF2B5EF4-FFF2-40B4-BE49-F238E27FC236}">
                <a16:creationId xmlns:a16="http://schemas.microsoft.com/office/drawing/2014/main" id="{2C425A02-080E-44EC-9044-454669FFAC96}"/>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18302" y="5933617"/>
            <a:ext cx="710095" cy="217905"/>
          </a:xfrm>
          <a:prstGeom prst="rect">
            <a:avLst/>
          </a:prstGeom>
        </p:spPr>
      </p:pic>
    </p:spTree>
    <p:extLst>
      <p:ext uri="{BB962C8B-B14F-4D97-AF65-F5344CB8AC3E}">
        <p14:creationId xmlns:p14="http://schemas.microsoft.com/office/powerpoint/2010/main" val="8753911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28</a:t>
            </a:fld>
            <a:endParaRPr lang="en-IN">
              <a:solidFill>
                <a:prstClr val="black">
                  <a:tint val="75000"/>
                </a:prstClr>
              </a:solidFill>
              <a:latin typeface="Calibri" panose="020F0502020204030204"/>
            </a:endParaRPr>
          </a:p>
        </p:txBody>
      </p:sp>
      <p:sp>
        <p:nvSpPr>
          <p:cNvPr id="11" name="TextBox 10">
            <a:extLst>
              <a:ext uri="{FF2B5EF4-FFF2-40B4-BE49-F238E27FC236}">
                <a16:creationId xmlns:a16="http://schemas.microsoft.com/office/drawing/2014/main" id="{71F95EE7-5AC9-454E-BF29-4FE1CBBE98CB}"/>
              </a:ext>
            </a:extLst>
          </p:cNvPr>
          <p:cNvSpPr txBox="1"/>
          <p:nvPr/>
        </p:nvSpPr>
        <p:spPr>
          <a:xfrm>
            <a:off x="139701" y="1684268"/>
            <a:ext cx="5467349" cy="3539430"/>
          </a:xfrm>
          <a:prstGeom prst="rect">
            <a:avLst/>
          </a:prstGeom>
          <a:noFill/>
        </p:spPr>
        <p:txBody>
          <a:bodyPr wrap="square">
            <a:spAutoFit/>
          </a:bodyPr>
          <a:lstStyle/>
          <a:p>
            <a:pPr algn="just" defTabSz="685800">
              <a:defRPr/>
            </a:pPr>
            <a:r>
              <a:rPr lang="en-IN" sz="1600" b="1" dirty="0">
                <a:solidFill>
                  <a:srgbClr val="C00000"/>
                </a:solidFill>
                <a:latin typeface="Calibri" panose="020F0502020204030204"/>
              </a:rPr>
              <a:t>Q1.</a:t>
            </a:r>
            <a:r>
              <a:rPr lang="en-IN" sz="1600" dirty="0">
                <a:solidFill>
                  <a:prstClr val="black"/>
                </a:solidFill>
                <a:latin typeface="Calibri" panose="020F0502020204030204"/>
              </a:rPr>
              <a:t> Consider the following parallel flow HX specification:</a:t>
            </a:r>
          </a:p>
          <a:p>
            <a:pPr algn="just" defTabSz="685800">
              <a:defRPr/>
            </a:pPr>
            <a:endParaRPr lang="en-IN" sz="1600" dirty="0">
              <a:solidFill>
                <a:prstClr val="black"/>
              </a:solidFill>
              <a:latin typeface="Calibri" panose="020F0502020204030204"/>
            </a:endParaRPr>
          </a:p>
          <a:p>
            <a:pPr algn="just" defTabSz="685800">
              <a:defRPr/>
            </a:pPr>
            <a:r>
              <a:rPr lang="en-IN" sz="1600" dirty="0">
                <a:solidFill>
                  <a:prstClr val="black"/>
                </a:solidFill>
                <a:latin typeface="Calibri" panose="020F0502020204030204"/>
              </a:rPr>
              <a:t>Cold flow enters at 40 °C, Cold heat capacity is </a:t>
            </a:r>
            <a:r>
              <a:rPr lang="en-IN" sz="1600" i="1" dirty="0">
                <a:solidFill>
                  <a:prstClr val="black"/>
                </a:solidFill>
                <a:latin typeface="Calibri" panose="020F0502020204030204"/>
              </a:rPr>
              <a:t>C</a:t>
            </a:r>
            <a:r>
              <a:rPr lang="en-IN" sz="1600" i="1" baseline="-25000" dirty="0">
                <a:solidFill>
                  <a:prstClr val="black"/>
                </a:solidFill>
                <a:latin typeface="Calibri" panose="020F0502020204030204"/>
              </a:rPr>
              <a:t>c</a:t>
            </a:r>
            <a:r>
              <a:rPr lang="en-IN" sz="1600" dirty="0">
                <a:solidFill>
                  <a:prstClr val="black"/>
                </a:solidFill>
                <a:latin typeface="Calibri" panose="020F0502020204030204"/>
              </a:rPr>
              <a:t> = 20000 W/K </a:t>
            </a:r>
          </a:p>
          <a:p>
            <a:pPr algn="just" defTabSz="685800">
              <a:defRPr/>
            </a:pPr>
            <a:r>
              <a:rPr lang="en-IN" sz="1600" dirty="0">
                <a:solidFill>
                  <a:prstClr val="black"/>
                </a:solidFill>
                <a:latin typeface="Calibri" panose="020F0502020204030204"/>
              </a:rPr>
              <a:t>Hot flow enters at 150 °C, Hot heat capacity is </a:t>
            </a:r>
            <a:r>
              <a:rPr lang="en-IN" sz="1600" i="1" dirty="0">
                <a:solidFill>
                  <a:prstClr val="black"/>
                </a:solidFill>
                <a:latin typeface="Calibri" panose="020F0502020204030204"/>
              </a:rPr>
              <a:t>C</a:t>
            </a:r>
            <a:r>
              <a:rPr lang="en-IN" sz="1600" i="1" baseline="-25000" dirty="0">
                <a:solidFill>
                  <a:prstClr val="black"/>
                </a:solidFill>
                <a:latin typeface="Calibri" panose="020F0502020204030204"/>
              </a:rPr>
              <a:t>h</a:t>
            </a:r>
            <a:r>
              <a:rPr lang="en-IN" sz="1600" dirty="0">
                <a:solidFill>
                  <a:prstClr val="black"/>
                </a:solidFill>
                <a:latin typeface="Calibri" panose="020F0502020204030204"/>
              </a:rPr>
              <a:t> = 10000 W/K</a:t>
            </a:r>
          </a:p>
          <a:p>
            <a:pPr algn="just" defTabSz="685800">
              <a:defRPr/>
            </a:pPr>
            <a:r>
              <a:rPr lang="en-IN" sz="1600" dirty="0">
                <a:solidFill>
                  <a:prstClr val="black"/>
                </a:solidFill>
                <a:latin typeface="Calibri" panose="020F0502020204030204"/>
              </a:rPr>
              <a:t>Area is 30 m</a:t>
            </a:r>
            <a:r>
              <a:rPr lang="en-IN" sz="1600" baseline="30000" dirty="0">
                <a:solidFill>
                  <a:prstClr val="black"/>
                </a:solidFill>
                <a:latin typeface="Calibri" panose="020F0502020204030204"/>
              </a:rPr>
              <a:t>2</a:t>
            </a:r>
            <a:r>
              <a:rPr lang="en-IN" sz="1600" dirty="0">
                <a:solidFill>
                  <a:prstClr val="black"/>
                </a:solidFill>
                <a:latin typeface="Calibri" panose="020F0502020204030204"/>
              </a:rPr>
              <a:t>, and Overall heat transfer coefficient is 500 W/m</a:t>
            </a:r>
            <a:r>
              <a:rPr lang="en-IN" sz="1600" baseline="30000" dirty="0">
                <a:solidFill>
                  <a:prstClr val="black"/>
                </a:solidFill>
                <a:latin typeface="Calibri" panose="020F0502020204030204"/>
              </a:rPr>
              <a:t>2</a:t>
            </a:r>
            <a:r>
              <a:rPr lang="en-IN" sz="1600" dirty="0">
                <a:solidFill>
                  <a:prstClr val="black"/>
                </a:solidFill>
                <a:latin typeface="Calibri" panose="020F0502020204030204"/>
              </a:rPr>
              <a:t>K.</a:t>
            </a:r>
          </a:p>
          <a:p>
            <a:pPr algn="just" defTabSz="685800">
              <a:defRPr/>
            </a:pPr>
            <a:endParaRPr lang="en-IN" sz="1600" dirty="0">
              <a:solidFill>
                <a:prstClr val="black"/>
              </a:solidFill>
              <a:latin typeface="Calibri" panose="020F0502020204030204"/>
            </a:endParaRPr>
          </a:p>
          <a:p>
            <a:pPr algn="just" defTabSz="685800">
              <a:defRPr/>
            </a:pPr>
            <a:r>
              <a:rPr lang="en-IN" sz="1600" dirty="0">
                <a:solidFill>
                  <a:prstClr val="black"/>
                </a:solidFill>
                <a:latin typeface="Calibri" panose="020F0502020204030204"/>
              </a:rPr>
              <a:t>Determine the heat transfer rate and the exit temperatures.</a:t>
            </a:r>
          </a:p>
          <a:p>
            <a:pPr algn="just" defTabSz="685800">
              <a:defRPr/>
            </a:pPr>
            <a:endParaRPr lang="en-IN" sz="1600" dirty="0">
              <a:solidFill>
                <a:prstClr val="black"/>
              </a:solidFill>
              <a:latin typeface="Calibri" panose="020F0502020204030204"/>
            </a:endParaRPr>
          </a:p>
          <a:p>
            <a:pPr algn="just" defTabSz="685800">
              <a:defRPr/>
            </a:pPr>
            <a:r>
              <a:rPr lang="en-IN" sz="1600" b="1" dirty="0">
                <a:solidFill>
                  <a:srgbClr val="C00000"/>
                </a:solidFill>
                <a:latin typeface="Calibri" panose="020F0502020204030204"/>
              </a:rPr>
              <a:t>Q2. </a:t>
            </a:r>
            <a:r>
              <a:rPr lang="en-IN" sz="1600" dirty="0">
                <a:solidFill>
                  <a:prstClr val="black"/>
                </a:solidFill>
                <a:latin typeface="Calibri" panose="020F0502020204030204"/>
              </a:rPr>
              <a:t>Suppose we have the same problem as </a:t>
            </a:r>
            <a:r>
              <a:rPr lang="en-IN" sz="1600" b="1" dirty="0">
                <a:solidFill>
                  <a:srgbClr val="C00000"/>
                </a:solidFill>
                <a:latin typeface="Calibri" panose="020F0502020204030204"/>
              </a:rPr>
              <a:t>Q1</a:t>
            </a:r>
            <a:r>
              <a:rPr lang="en-IN" sz="1600" dirty="0">
                <a:solidFill>
                  <a:prstClr val="black"/>
                </a:solidFill>
                <a:latin typeface="Calibri" panose="020F0502020204030204"/>
              </a:rPr>
              <a:t>, but </a:t>
            </a:r>
            <a:r>
              <a:rPr lang="en-IN" sz="1600" i="1" dirty="0">
                <a:solidFill>
                  <a:prstClr val="black"/>
                </a:solidFill>
                <a:latin typeface="Calibri" panose="020F0502020204030204"/>
              </a:rPr>
              <a:t>A</a:t>
            </a:r>
            <a:r>
              <a:rPr lang="en-IN" sz="1600" dirty="0">
                <a:solidFill>
                  <a:prstClr val="black"/>
                </a:solidFill>
                <a:latin typeface="Calibri" panose="020F0502020204030204"/>
              </a:rPr>
              <a:t> is unknown and we want exit temperature of the hot fluid to be 90°C. Then calculate </a:t>
            </a:r>
            <a:r>
              <a:rPr lang="en-IN" sz="1600" i="1" dirty="0">
                <a:solidFill>
                  <a:prstClr val="black"/>
                </a:solidFill>
                <a:latin typeface="Calibri" panose="020F0502020204030204"/>
              </a:rPr>
              <a:t>A</a:t>
            </a:r>
            <a:r>
              <a:rPr lang="en-IN" sz="1600" dirty="0">
                <a:solidFill>
                  <a:prstClr val="black"/>
                </a:solidFill>
                <a:latin typeface="Calibri" panose="020F0502020204030204"/>
              </a:rPr>
              <a:t>, from LMTD and ε-NTU method. </a:t>
            </a:r>
            <a:r>
              <a:rPr lang="en-US" sz="1600" dirty="0">
                <a:solidFill>
                  <a:prstClr val="black"/>
                </a:solidFill>
                <a:latin typeface="Calibri" panose="020F0502020204030204"/>
              </a:rPr>
              <a:t>How many tubes of 0.3 m diameter and 10 m length should be used?</a:t>
            </a:r>
            <a:endParaRPr lang="en-IN" sz="1600" dirty="0">
              <a:solidFill>
                <a:prstClr val="black"/>
              </a:solidFill>
              <a:latin typeface="Calibri" panose="020F0502020204030204"/>
            </a:endParaRPr>
          </a:p>
          <a:p>
            <a:pPr algn="just" defTabSz="685800">
              <a:defRPr/>
            </a:pPr>
            <a:endParaRPr lang="en-IN" sz="1600" dirty="0">
              <a:solidFill>
                <a:prstClr val="black"/>
              </a:solidFill>
              <a:latin typeface="Calibri" panose="020F0502020204030204"/>
            </a:endParaRPr>
          </a:p>
        </p:txBody>
      </p:sp>
      <p:sp>
        <p:nvSpPr>
          <p:cNvPr id="14" name="TextBox 13">
            <a:extLst>
              <a:ext uri="{FF2B5EF4-FFF2-40B4-BE49-F238E27FC236}">
                <a16:creationId xmlns:a16="http://schemas.microsoft.com/office/drawing/2014/main" id="{0D766D60-DC3C-4656-ABC7-DE945F310F84}"/>
              </a:ext>
            </a:extLst>
          </p:cNvPr>
          <p:cNvSpPr txBox="1"/>
          <p:nvPr/>
        </p:nvSpPr>
        <p:spPr>
          <a:xfrm>
            <a:off x="139700" y="927949"/>
            <a:ext cx="5467350" cy="338554"/>
          </a:xfrm>
          <a:prstGeom prst="rect">
            <a:avLst/>
          </a:prstGeom>
          <a:noFill/>
        </p:spPr>
        <p:txBody>
          <a:bodyPr wrap="square">
            <a:spAutoFit/>
          </a:bodyPr>
          <a:lstStyle/>
          <a:p>
            <a:pPr defTabSz="685800">
              <a:defRPr/>
            </a:pPr>
            <a:r>
              <a:rPr lang="en-US" sz="1600" b="1" dirty="0">
                <a:solidFill>
                  <a:srgbClr val="291973"/>
                </a:solidFill>
                <a:latin typeface="Calibri" panose="020F0502020204030204" pitchFamily="34" charset="0"/>
                <a:ea typeface="Calibri" panose="020F0502020204030204" pitchFamily="34" charset="0"/>
                <a:cs typeface="Calibri" panose="020F0502020204030204" pitchFamily="34" charset="0"/>
              </a:rPr>
              <a:t>ASSIGNMENT</a:t>
            </a:r>
          </a:p>
        </p:txBody>
      </p:sp>
      <p:pic>
        <p:nvPicPr>
          <p:cNvPr id="3" name="Picture 2">
            <a:extLst>
              <a:ext uri="{FF2B5EF4-FFF2-40B4-BE49-F238E27FC236}">
                <a16:creationId xmlns:a16="http://schemas.microsoft.com/office/drawing/2014/main" id="{2202B402-B7B2-4DBF-BBA8-EC1241A067CA}"/>
              </a:ext>
            </a:extLst>
          </p:cNvPr>
          <p:cNvPicPr>
            <a:picLocks noChangeAspect="1"/>
          </p:cNvPicPr>
          <p:nvPr/>
        </p:nvPicPr>
        <p:blipFill>
          <a:blip r:embed="rId2"/>
          <a:stretch>
            <a:fillRect/>
          </a:stretch>
        </p:blipFill>
        <p:spPr>
          <a:xfrm>
            <a:off x="5600988" y="1687713"/>
            <a:ext cx="3525012" cy="3076374"/>
          </a:xfrm>
          <a:prstGeom prst="rect">
            <a:avLst/>
          </a:prstGeom>
        </p:spPr>
      </p:pic>
      <p:cxnSp>
        <p:nvCxnSpPr>
          <p:cNvPr id="2" name="Straight Connector 1">
            <a:extLst>
              <a:ext uri="{FF2B5EF4-FFF2-40B4-BE49-F238E27FC236}">
                <a16:creationId xmlns:a16="http://schemas.microsoft.com/office/drawing/2014/main" id="{4449BB86-3B57-D558-5F3E-3546CF8CF53B}"/>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093DBB4-8D5B-25ED-B9F3-9AECE7E12EDA}"/>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HXs</a:t>
            </a:r>
          </a:p>
        </p:txBody>
      </p:sp>
    </p:spTree>
    <p:extLst>
      <p:ext uri="{BB962C8B-B14F-4D97-AF65-F5344CB8AC3E}">
        <p14:creationId xmlns:p14="http://schemas.microsoft.com/office/powerpoint/2010/main" val="92371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29</a:t>
            </a:fld>
            <a:endParaRPr lang="en-IN">
              <a:solidFill>
                <a:prstClr val="black">
                  <a:tint val="75000"/>
                </a:prstClr>
              </a:solidFill>
              <a:latin typeface="Calibri" panose="020F0502020204030204"/>
            </a:endParaRPr>
          </a:p>
        </p:txBody>
      </p:sp>
      <p:pic>
        <p:nvPicPr>
          <p:cNvPr id="3" name="Picture 2">
            <a:extLst>
              <a:ext uri="{FF2B5EF4-FFF2-40B4-BE49-F238E27FC236}">
                <a16:creationId xmlns:a16="http://schemas.microsoft.com/office/drawing/2014/main" id="{FE94DC78-5924-4B7D-AAA2-F32CDFED04DF}"/>
              </a:ext>
            </a:extLst>
          </p:cNvPr>
          <p:cNvPicPr>
            <a:picLocks noChangeAspect="1"/>
          </p:cNvPicPr>
          <p:nvPr/>
        </p:nvPicPr>
        <p:blipFill rotWithShape="1">
          <a:blip r:embed="rId2">
            <a:extLst>
              <a:ext uri="{28A0092B-C50C-407E-A947-70E740481C1C}">
                <a14:useLocalDpi xmlns:a14="http://schemas.microsoft.com/office/drawing/2010/main" val="0"/>
              </a:ext>
            </a:extLst>
          </a:blip>
          <a:srcRect t="6996" b="9234"/>
          <a:stretch/>
        </p:blipFill>
        <p:spPr>
          <a:xfrm>
            <a:off x="203334" y="1242984"/>
            <a:ext cx="4790742" cy="2257440"/>
          </a:xfrm>
          <a:prstGeom prst="rect">
            <a:avLst/>
          </a:prstGeom>
        </p:spPr>
      </p:pic>
      <p:sp>
        <p:nvSpPr>
          <p:cNvPr id="12" name="TextBox 11">
            <a:extLst>
              <a:ext uri="{FF2B5EF4-FFF2-40B4-BE49-F238E27FC236}">
                <a16:creationId xmlns:a16="http://schemas.microsoft.com/office/drawing/2014/main" id="{2489DAB4-C529-4B97-9588-AAE57CEC78D4}"/>
              </a:ext>
            </a:extLst>
          </p:cNvPr>
          <p:cNvSpPr txBox="1"/>
          <p:nvPr/>
        </p:nvSpPr>
        <p:spPr>
          <a:xfrm>
            <a:off x="139700" y="857263"/>
            <a:ext cx="7816433" cy="338554"/>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600" dirty="0">
                <a:solidFill>
                  <a:prstClr val="black"/>
                </a:solidFill>
                <a:latin typeface="Calibri" panose="020F0502020204030204"/>
              </a:rPr>
              <a:t>A chemical reactor is an enclosed volume in which a chemical reaction takes place.</a:t>
            </a:r>
            <a:endParaRPr lang="en-IN" sz="1600" dirty="0">
              <a:solidFill>
                <a:prstClr val="black"/>
              </a:solidFill>
              <a:latin typeface="Calibri" panose="020F0502020204030204"/>
            </a:endParaRPr>
          </a:p>
        </p:txBody>
      </p:sp>
      <p:sp>
        <p:nvSpPr>
          <p:cNvPr id="13" name="TextBox 12">
            <a:extLst>
              <a:ext uri="{FF2B5EF4-FFF2-40B4-BE49-F238E27FC236}">
                <a16:creationId xmlns:a16="http://schemas.microsoft.com/office/drawing/2014/main" id="{608BD77C-5BE5-40B1-8718-1E4C5059D6D9}"/>
              </a:ext>
            </a:extLst>
          </p:cNvPr>
          <p:cNvSpPr txBox="1"/>
          <p:nvPr/>
        </p:nvSpPr>
        <p:spPr>
          <a:xfrm>
            <a:off x="7872131" y="6088895"/>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pic>
        <p:nvPicPr>
          <p:cNvPr id="15" name="Picture 14">
            <a:extLst>
              <a:ext uri="{FF2B5EF4-FFF2-40B4-BE49-F238E27FC236}">
                <a16:creationId xmlns:a16="http://schemas.microsoft.com/office/drawing/2014/main" id="{97F3A164-8CBF-4A9E-9E1F-D001DAB54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343" y="2578596"/>
            <a:ext cx="3345228" cy="705915"/>
          </a:xfrm>
          <a:prstGeom prst="rect">
            <a:avLst/>
          </a:prstGeom>
        </p:spPr>
      </p:pic>
      <p:pic>
        <p:nvPicPr>
          <p:cNvPr id="17" name="Picture 16">
            <a:extLst>
              <a:ext uri="{FF2B5EF4-FFF2-40B4-BE49-F238E27FC236}">
                <a16:creationId xmlns:a16="http://schemas.microsoft.com/office/drawing/2014/main" id="{CFA95504-1F3E-4588-BB36-E2935ED691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462" y="3968095"/>
            <a:ext cx="6430123" cy="812138"/>
          </a:xfrm>
          <a:prstGeom prst="rect">
            <a:avLst/>
          </a:prstGeom>
        </p:spPr>
      </p:pic>
      <p:pic>
        <p:nvPicPr>
          <p:cNvPr id="19" name="Picture 18">
            <a:extLst>
              <a:ext uri="{FF2B5EF4-FFF2-40B4-BE49-F238E27FC236}">
                <a16:creationId xmlns:a16="http://schemas.microsoft.com/office/drawing/2014/main" id="{7304BDB4-4EC0-4CBB-9844-78D27A9C4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9829" y="4756362"/>
            <a:ext cx="5024446" cy="620217"/>
          </a:xfrm>
          <a:prstGeom prst="rect">
            <a:avLst/>
          </a:prstGeom>
        </p:spPr>
      </p:pic>
      <p:pic>
        <p:nvPicPr>
          <p:cNvPr id="21" name="Picture 20">
            <a:extLst>
              <a:ext uri="{FF2B5EF4-FFF2-40B4-BE49-F238E27FC236}">
                <a16:creationId xmlns:a16="http://schemas.microsoft.com/office/drawing/2014/main" id="{2822B6E7-D0F9-439A-B57E-B61D73B13844}"/>
              </a:ext>
            </a:extLst>
          </p:cNvPr>
          <p:cNvPicPr>
            <a:picLocks noChangeAspect="1"/>
          </p:cNvPicPr>
          <p:nvPr/>
        </p:nvPicPr>
        <p:blipFill>
          <a:blip r:embed="rId6"/>
          <a:stretch>
            <a:fillRect/>
          </a:stretch>
        </p:blipFill>
        <p:spPr>
          <a:xfrm>
            <a:off x="2383852" y="5648432"/>
            <a:ext cx="4358296" cy="635882"/>
          </a:xfrm>
          <a:prstGeom prst="rect">
            <a:avLst/>
          </a:prstGeom>
        </p:spPr>
      </p:pic>
      <p:pic>
        <p:nvPicPr>
          <p:cNvPr id="23" name="Picture 22">
            <a:extLst>
              <a:ext uri="{FF2B5EF4-FFF2-40B4-BE49-F238E27FC236}">
                <a16:creationId xmlns:a16="http://schemas.microsoft.com/office/drawing/2014/main" id="{B9AE7C0B-BC81-40A1-BF25-605DB7D1246F}"/>
              </a:ext>
            </a:extLst>
          </p:cNvPr>
          <p:cNvPicPr>
            <a:picLocks noChangeAspect="1"/>
          </p:cNvPicPr>
          <p:nvPr/>
        </p:nvPicPr>
        <p:blipFill>
          <a:blip r:embed="rId7"/>
          <a:stretch>
            <a:fillRect/>
          </a:stretch>
        </p:blipFill>
        <p:spPr>
          <a:xfrm>
            <a:off x="4683262" y="3306608"/>
            <a:ext cx="4365440" cy="643028"/>
          </a:xfrm>
          <a:prstGeom prst="rect">
            <a:avLst/>
          </a:prstGeom>
        </p:spPr>
      </p:pic>
      <p:sp>
        <p:nvSpPr>
          <p:cNvPr id="24" name="TextBox 23">
            <a:extLst>
              <a:ext uri="{FF2B5EF4-FFF2-40B4-BE49-F238E27FC236}">
                <a16:creationId xmlns:a16="http://schemas.microsoft.com/office/drawing/2014/main" id="{88C510AD-6D10-486F-888D-670E912245A9}"/>
              </a:ext>
            </a:extLst>
          </p:cNvPr>
          <p:cNvSpPr txBox="1"/>
          <p:nvPr/>
        </p:nvSpPr>
        <p:spPr>
          <a:xfrm>
            <a:off x="4994075" y="1259521"/>
            <a:ext cx="4010223" cy="369332"/>
          </a:xfrm>
          <a:prstGeom prst="rect">
            <a:avLst/>
          </a:prstGeom>
          <a:noFill/>
        </p:spPr>
        <p:txBody>
          <a:bodyPr wrap="square" rtlCol="0">
            <a:spAutoFit/>
          </a:bodyPr>
          <a:lstStyle/>
          <a:p>
            <a:pPr algn="ctr" defTabSz="685800">
              <a:defRPr/>
            </a:pPr>
            <a:r>
              <a:rPr lang="en-US" b="1" dirty="0">
                <a:solidFill>
                  <a:prstClr val="black"/>
                </a:solidFill>
                <a:latin typeface="Calibri" panose="020F0502020204030204"/>
              </a:rPr>
              <a:t>Conversion, Yield, Extent of Reaction</a:t>
            </a:r>
            <a:endParaRPr lang="en-IN" b="1" dirty="0">
              <a:solidFill>
                <a:prstClr val="black"/>
              </a:solidFill>
              <a:latin typeface="Calibri" panose="020F0502020204030204"/>
            </a:endParaRPr>
          </a:p>
        </p:txBody>
      </p:sp>
      <p:sp>
        <p:nvSpPr>
          <p:cNvPr id="28" name="TextBox 27">
            <a:extLst>
              <a:ext uri="{FF2B5EF4-FFF2-40B4-BE49-F238E27FC236}">
                <a16:creationId xmlns:a16="http://schemas.microsoft.com/office/drawing/2014/main" id="{03608FD5-094A-4AA5-A545-F58BB0AA3631}"/>
              </a:ext>
            </a:extLst>
          </p:cNvPr>
          <p:cNvSpPr txBox="1"/>
          <p:nvPr/>
        </p:nvSpPr>
        <p:spPr>
          <a:xfrm>
            <a:off x="139701" y="5325680"/>
            <a:ext cx="8864597" cy="338554"/>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600" dirty="0">
                <a:solidFill>
                  <a:prstClr val="black"/>
                </a:solidFill>
                <a:latin typeface="Calibri" panose="020F0502020204030204"/>
              </a:rPr>
              <a:t> </a:t>
            </a:r>
            <a:r>
              <a:rPr lang="en-US" sz="1600" b="1" dirty="0">
                <a:solidFill>
                  <a:prstClr val="black"/>
                </a:solidFill>
                <a:latin typeface="Calibri" panose="020F0502020204030204"/>
              </a:rPr>
              <a:t>Extent of reaction </a:t>
            </a:r>
            <a:r>
              <a:rPr lang="en-US" sz="1600" dirty="0">
                <a:solidFill>
                  <a:prstClr val="black"/>
                </a:solidFill>
                <a:latin typeface="Calibri" panose="020F0502020204030204"/>
              </a:rPr>
              <a:t>is a quantity that measures the extent to which the reaction has proceeded.</a:t>
            </a:r>
            <a:endParaRPr lang="en-IN" sz="1600" dirty="0">
              <a:solidFill>
                <a:prstClr val="black"/>
              </a:solidFill>
              <a:latin typeface="Calibri" panose="020F0502020204030204"/>
            </a:endParaRPr>
          </a:p>
        </p:txBody>
      </p:sp>
      <p:sp>
        <p:nvSpPr>
          <p:cNvPr id="30" name="TextBox 29">
            <a:extLst>
              <a:ext uri="{FF2B5EF4-FFF2-40B4-BE49-F238E27FC236}">
                <a16:creationId xmlns:a16="http://schemas.microsoft.com/office/drawing/2014/main" id="{D46124FA-5606-4FAE-B15C-D30E5F71843B}"/>
              </a:ext>
            </a:extLst>
          </p:cNvPr>
          <p:cNvSpPr txBox="1"/>
          <p:nvPr/>
        </p:nvSpPr>
        <p:spPr>
          <a:xfrm>
            <a:off x="139701" y="3691686"/>
            <a:ext cx="4575174" cy="338554"/>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600" b="1" dirty="0">
                <a:solidFill>
                  <a:prstClr val="black"/>
                </a:solidFill>
                <a:latin typeface="Calibri" panose="020F0502020204030204"/>
              </a:rPr>
              <a:t>Yield </a:t>
            </a:r>
            <a:endParaRPr lang="en-IN" sz="1600" dirty="0">
              <a:solidFill>
                <a:prstClr val="black"/>
              </a:solidFill>
              <a:latin typeface="Calibri" panose="020F0502020204030204"/>
            </a:endParaRPr>
          </a:p>
        </p:txBody>
      </p:sp>
      <p:sp>
        <p:nvSpPr>
          <p:cNvPr id="31" name="TextBox 30">
            <a:extLst>
              <a:ext uri="{FF2B5EF4-FFF2-40B4-BE49-F238E27FC236}">
                <a16:creationId xmlns:a16="http://schemas.microsoft.com/office/drawing/2014/main" id="{140E23D4-8B44-493C-BB0D-F431CF7C3CEF}"/>
              </a:ext>
            </a:extLst>
          </p:cNvPr>
          <p:cNvSpPr txBox="1"/>
          <p:nvPr/>
        </p:nvSpPr>
        <p:spPr>
          <a:xfrm>
            <a:off x="4994075" y="1636102"/>
            <a:ext cx="4575174" cy="338554"/>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600" b="1" dirty="0">
                <a:solidFill>
                  <a:prstClr val="black"/>
                </a:solidFill>
                <a:latin typeface="Calibri" panose="020F0502020204030204"/>
              </a:rPr>
              <a:t>Conversion</a:t>
            </a:r>
            <a:endParaRPr lang="en-IN" sz="1600" dirty="0">
              <a:solidFill>
                <a:prstClr val="black"/>
              </a:solidFill>
              <a:latin typeface="Calibri" panose="020F0502020204030204"/>
            </a:endParaRPr>
          </a:p>
        </p:txBody>
      </p:sp>
      <p:cxnSp>
        <p:nvCxnSpPr>
          <p:cNvPr id="2" name="Straight Connector 1">
            <a:extLst>
              <a:ext uri="{FF2B5EF4-FFF2-40B4-BE49-F238E27FC236}">
                <a16:creationId xmlns:a16="http://schemas.microsoft.com/office/drawing/2014/main" id="{4C2FD0CA-87E8-56BC-D98D-9E9AD5BEA1D1}"/>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33553C1-D848-A09D-1F1B-6B026BF6A833}"/>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CHEMICAL REACTORS</a:t>
            </a:r>
          </a:p>
        </p:txBody>
      </p:sp>
    </p:spTree>
    <p:extLst>
      <p:ext uri="{BB962C8B-B14F-4D97-AF65-F5344CB8AC3E}">
        <p14:creationId xmlns:p14="http://schemas.microsoft.com/office/powerpoint/2010/main" val="2467418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3</a:t>
            </a:fld>
            <a:endParaRPr lang="en-IN">
              <a:solidFill>
                <a:prstClr val="black">
                  <a:tint val="75000"/>
                </a:prstClr>
              </a:solidFill>
              <a:latin typeface="Calibri" panose="020F0502020204030204"/>
            </a:endParaRPr>
          </a:p>
        </p:txBody>
      </p:sp>
      <p:sp>
        <p:nvSpPr>
          <p:cNvPr id="14" name="TextBox 13">
            <a:extLst>
              <a:ext uri="{FF2B5EF4-FFF2-40B4-BE49-F238E27FC236}">
                <a16:creationId xmlns:a16="http://schemas.microsoft.com/office/drawing/2014/main" id="{A44C3A53-FF0B-4B4A-8111-440495A92A3A}"/>
              </a:ext>
            </a:extLst>
          </p:cNvPr>
          <p:cNvSpPr txBox="1"/>
          <p:nvPr/>
        </p:nvSpPr>
        <p:spPr>
          <a:xfrm>
            <a:off x="137050" y="934199"/>
            <a:ext cx="8851899" cy="5262979"/>
          </a:xfrm>
          <a:prstGeom prst="rect">
            <a:avLst/>
          </a:prstGeom>
          <a:noFill/>
        </p:spPr>
        <p:txBody>
          <a:bodyPr wrap="square">
            <a:spAutoFit/>
          </a:bodyPr>
          <a:lstStyle/>
          <a:p>
            <a:pPr marL="214313" indent="-214313" algn="just" defTabSz="685800" eaLnBrk="0" fontAlgn="base" hangingPunct="0">
              <a:spcBef>
                <a:spcPct val="0"/>
              </a:spcBef>
              <a:spcAft>
                <a:spcPct val="0"/>
              </a:spcAft>
              <a:buFont typeface="Wingdings" panose="05000000000000000000" pitchFamily="2" charset="2"/>
              <a:buChar char="§"/>
              <a:defRPr/>
            </a:pPr>
            <a:r>
              <a:rPr lang="en-US" altLang="en-US" sz="1600" b="1" dirty="0">
                <a:solidFill>
                  <a:prstClr val="black"/>
                </a:solidFill>
                <a:latin typeface="Calibri" panose="020F0502020204030204"/>
                <a:ea typeface="Verdana" panose="020B0604030504040204" pitchFamily="34" charset="0"/>
              </a:rPr>
              <a:t>Data Collection and Instrumentation</a:t>
            </a:r>
            <a:endParaRPr lang="en-US" altLang="en-US" sz="1600" dirty="0">
              <a:solidFill>
                <a:prstClr val="black"/>
              </a:solidFill>
              <a:latin typeface="Calibri" panose="020F0502020204030204"/>
              <a:ea typeface="Verdana" panose="020B0604030504040204" pitchFamily="34" charset="0"/>
            </a:endParaRPr>
          </a:p>
          <a:p>
            <a:pPr marL="557213" lvl="1" indent="-214313" algn="just" defTabSz="685800" eaLnBrk="0" fontAlgn="base" hangingPunct="0">
              <a:spcBef>
                <a:spcPct val="0"/>
              </a:spcBef>
              <a:spcAft>
                <a:spcPct val="0"/>
              </a:spcAft>
              <a:buFont typeface="Arial" panose="020B0604020202020204" pitchFamily="34" charset="0"/>
              <a:buChar char="•"/>
              <a:defRPr/>
            </a:pPr>
            <a:r>
              <a:rPr lang="en-US" altLang="en-US" sz="1600" dirty="0">
                <a:solidFill>
                  <a:prstClr val="black"/>
                </a:solidFill>
                <a:latin typeface="Calibri" panose="020F0502020204030204"/>
                <a:ea typeface="Verdana" panose="020B0604030504040204" pitchFamily="34" charset="0"/>
              </a:rPr>
              <a:t>Importance of accurate data collection and selecting suitable sensors and instruments.</a:t>
            </a:r>
          </a:p>
          <a:p>
            <a:pPr marL="557213" lvl="1" indent="-214313" algn="just" defTabSz="685800" eaLnBrk="0" fontAlgn="base" hangingPunct="0">
              <a:spcBef>
                <a:spcPct val="0"/>
              </a:spcBef>
              <a:spcAft>
                <a:spcPct val="0"/>
              </a:spcAft>
              <a:buFont typeface="Arial" panose="020B0604020202020204" pitchFamily="34" charset="0"/>
              <a:buChar char="•"/>
              <a:defRPr/>
            </a:pPr>
            <a:r>
              <a:rPr lang="en-US" altLang="en-US" sz="1600" dirty="0">
                <a:solidFill>
                  <a:prstClr val="black"/>
                </a:solidFill>
                <a:latin typeface="Calibri" panose="020F0502020204030204"/>
                <a:ea typeface="Verdana" panose="020B0604030504040204" pitchFamily="34" charset="0"/>
              </a:rPr>
              <a:t>Calibration and validation of equipment before the test run.</a:t>
            </a:r>
          </a:p>
          <a:p>
            <a:pPr marL="557213" lvl="1" indent="-214313" algn="just" defTabSz="685800" eaLnBrk="0" fontAlgn="base" hangingPunct="0">
              <a:spcBef>
                <a:spcPct val="0"/>
              </a:spcBef>
              <a:spcAft>
                <a:spcPct val="0"/>
              </a:spcAft>
              <a:buFont typeface="Arial" panose="020B0604020202020204" pitchFamily="34" charset="0"/>
              <a:buChar char="•"/>
              <a:defRPr/>
            </a:pPr>
            <a:r>
              <a:rPr lang="en-US" altLang="en-US" sz="1600" dirty="0">
                <a:solidFill>
                  <a:prstClr val="black"/>
                </a:solidFill>
                <a:latin typeface="Calibri" panose="020F0502020204030204"/>
                <a:ea typeface="Verdana" panose="020B0604030504040204" pitchFamily="34" charset="0"/>
              </a:rPr>
              <a:t>Online and offline data collection methods.</a:t>
            </a:r>
          </a:p>
          <a:p>
            <a:pPr marL="557213" lvl="1" indent="-214313" algn="just" defTabSz="685800" eaLnBrk="0" fontAlgn="base" hangingPunct="0">
              <a:spcBef>
                <a:spcPct val="0"/>
              </a:spcBef>
              <a:spcAft>
                <a:spcPct val="0"/>
              </a:spcAft>
              <a:buFont typeface="Wingdings" panose="05000000000000000000" pitchFamily="2" charset="2"/>
              <a:buChar char="§"/>
              <a:defRPr/>
            </a:pPr>
            <a:endParaRPr lang="en-US" altLang="en-US" sz="1600" dirty="0">
              <a:solidFill>
                <a:prstClr val="black"/>
              </a:solidFill>
              <a:latin typeface="Calibri" panose="020F0502020204030204"/>
              <a:ea typeface="Verdana" panose="020B0604030504040204" pitchFamily="34" charset="0"/>
            </a:endParaRPr>
          </a:p>
          <a:p>
            <a:pPr marL="214313" indent="-214313" algn="just" defTabSz="685800" eaLnBrk="0" fontAlgn="base" hangingPunct="0">
              <a:spcBef>
                <a:spcPct val="0"/>
              </a:spcBef>
              <a:spcAft>
                <a:spcPct val="0"/>
              </a:spcAft>
              <a:buFont typeface="Wingdings" panose="05000000000000000000" pitchFamily="2" charset="2"/>
              <a:buChar char="§"/>
              <a:defRPr/>
            </a:pPr>
            <a:r>
              <a:rPr lang="en-US" altLang="en-US" sz="1600" b="1" dirty="0">
                <a:solidFill>
                  <a:prstClr val="black"/>
                </a:solidFill>
                <a:latin typeface="Calibri" panose="020F0502020204030204"/>
                <a:ea typeface="Verdana" panose="020B0604030504040204" pitchFamily="34" charset="0"/>
              </a:rPr>
              <a:t>Analyzing and Interpreting Test Run Data</a:t>
            </a:r>
            <a:endParaRPr lang="en-US" altLang="en-US" sz="1600" dirty="0">
              <a:solidFill>
                <a:prstClr val="black"/>
              </a:solidFill>
              <a:latin typeface="Calibri" panose="020F0502020204030204"/>
              <a:ea typeface="Verdana" panose="020B0604030504040204" pitchFamily="34" charset="0"/>
            </a:endParaRPr>
          </a:p>
          <a:p>
            <a:pPr marL="557213" lvl="1" indent="-214313" algn="just" defTabSz="685800" eaLnBrk="0" fontAlgn="base" hangingPunct="0">
              <a:spcBef>
                <a:spcPct val="0"/>
              </a:spcBef>
              <a:spcAft>
                <a:spcPct val="0"/>
              </a:spcAft>
              <a:buFont typeface="Arial" panose="020B0604020202020204" pitchFamily="34" charset="0"/>
              <a:buChar char="•"/>
              <a:defRPr/>
            </a:pPr>
            <a:r>
              <a:rPr lang="en-US" altLang="en-US" sz="1600" dirty="0">
                <a:solidFill>
                  <a:prstClr val="black"/>
                </a:solidFill>
                <a:latin typeface="Calibri" panose="020F0502020204030204"/>
                <a:ea typeface="Verdana" panose="020B0604030504040204" pitchFamily="34" charset="0"/>
              </a:rPr>
              <a:t>Statistical analysis of collected data to identify trends and operational patterns.</a:t>
            </a:r>
          </a:p>
          <a:p>
            <a:pPr marL="557213" lvl="1" indent="-214313" algn="just" defTabSz="685800" eaLnBrk="0" fontAlgn="base" hangingPunct="0">
              <a:spcBef>
                <a:spcPct val="0"/>
              </a:spcBef>
              <a:spcAft>
                <a:spcPct val="0"/>
              </a:spcAft>
              <a:buFont typeface="Arial" panose="020B0604020202020204" pitchFamily="34" charset="0"/>
              <a:buChar char="•"/>
              <a:defRPr/>
            </a:pPr>
            <a:r>
              <a:rPr lang="en-US" altLang="en-US" sz="1600" dirty="0">
                <a:solidFill>
                  <a:prstClr val="black"/>
                </a:solidFill>
                <a:latin typeface="Calibri" panose="020F0502020204030204"/>
                <a:ea typeface="Verdana" panose="020B0604030504040204" pitchFamily="34" charset="0"/>
              </a:rPr>
              <a:t>Calculations for equipment rating based on operational data and thermodynamic principles.</a:t>
            </a:r>
          </a:p>
          <a:p>
            <a:pPr marL="557213" lvl="1" indent="-214313" algn="just" defTabSz="685800" eaLnBrk="0" fontAlgn="base" hangingPunct="0">
              <a:spcBef>
                <a:spcPct val="0"/>
              </a:spcBef>
              <a:spcAft>
                <a:spcPct val="0"/>
              </a:spcAft>
              <a:buFont typeface="Arial" panose="020B0604020202020204" pitchFamily="34" charset="0"/>
              <a:buChar char="•"/>
              <a:defRPr/>
            </a:pPr>
            <a:r>
              <a:rPr lang="en-US" altLang="en-US" sz="1600" dirty="0">
                <a:solidFill>
                  <a:prstClr val="black"/>
                </a:solidFill>
                <a:latin typeface="Calibri" panose="020F0502020204030204"/>
                <a:ea typeface="Verdana" panose="020B0604030504040204" pitchFamily="34" charset="0"/>
              </a:rPr>
              <a:t>Use of simulation software or tools to predict performance under different conditions.</a:t>
            </a:r>
          </a:p>
          <a:p>
            <a:pPr marL="557213" lvl="1" indent="-214313" algn="just" defTabSz="685800" eaLnBrk="0" fontAlgn="base" hangingPunct="0">
              <a:spcBef>
                <a:spcPct val="0"/>
              </a:spcBef>
              <a:spcAft>
                <a:spcPct val="0"/>
              </a:spcAft>
              <a:buFont typeface="Wingdings" panose="05000000000000000000" pitchFamily="2" charset="2"/>
              <a:buChar char="§"/>
              <a:defRPr/>
            </a:pPr>
            <a:endParaRPr lang="en-US" altLang="en-US" sz="1600" dirty="0">
              <a:solidFill>
                <a:prstClr val="black"/>
              </a:solidFill>
              <a:latin typeface="Calibri" panose="020F0502020204030204"/>
              <a:ea typeface="Verdana" panose="020B0604030504040204" pitchFamily="34" charset="0"/>
            </a:endParaRPr>
          </a:p>
          <a:p>
            <a:pPr marL="214313" indent="-214313" algn="just" defTabSz="685800" eaLnBrk="0" fontAlgn="base" hangingPunct="0">
              <a:spcBef>
                <a:spcPct val="0"/>
              </a:spcBef>
              <a:spcAft>
                <a:spcPct val="0"/>
              </a:spcAft>
              <a:buFont typeface="Wingdings" panose="05000000000000000000" pitchFamily="2" charset="2"/>
              <a:buChar char="§"/>
              <a:defRPr/>
            </a:pPr>
            <a:r>
              <a:rPr lang="en-US" altLang="en-US" sz="1600" b="1" dirty="0">
                <a:solidFill>
                  <a:prstClr val="black"/>
                </a:solidFill>
                <a:latin typeface="Calibri" panose="020F0502020204030204"/>
                <a:ea typeface="Verdana" panose="020B0604030504040204" pitchFamily="34" charset="0"/>
              </a:rPr>
              <a:t>Safety and Compliance During Test Runs</a:t>
            </a:r>
            <a:endParaRPr lang="en-US" altLang="en-US" sz="1600" dirty="0">
              <a:solidFill>
                <a:prstClr val="black"/>
              </a:solidFill>
              <a:latin typeface="Calibri" panose="020F0502020204030204"/>
              <a:ea typeface="Verdana" panose="020B0604030504040204" pitchFamily="34" charset="0"/>
            </a:endParaRPr>
          </a:p>
          <a:p>
            <a:pPr marL="557213" lvl="1" indent="-214313" algn="just" defTabSz="685800" eaLnBrk="0" fontAlgn="base" hangingPunct="0">
              <a:spcBef>
                <a:spcPct val="0"/>
              </a:spcBef>
              <a:spcAft>
                <a:spcPct val="0"/>
              </a:spcAft>
              <a:buFont typeface="Arial" panose="020B0604020202020204" pitchFamily="34" charset="0"/>
              <a:buChar char="•"/>
              <a:defRPr/>
            </a:pPr>
            <a:r>
              <a:rPr lang="en-US" altLang="en-US" sz="1600" dirty="0">
                <a:solidFill>
                  <a:prstClr val="black"/>
                </a:solidFill>
                <a:latin typeface="Calibri" panose="020F0502020204030204"/>
                <a:ea typeface="Verdana" panose="020B0604030504040204" pitchFamily="34" charset="0"/>
              </a:rPr>
              <a:t>Ensuring that test runs are conducted safely, with all personnel trained on emergency shutdown procedures (ESP).</a:t>
            </a:r>
          </a:p>
          <a:p>
            <a:pPr marL="557213" lvl="1" indent="-214313" algn="just" defTabSz="685800" eaLnBrk="0" fontAlgn="base" hangingPunct="0">
              <a:spcBef>
                <a:spcPct val="0"/>
              </a:spcBef>
              <a:spcAft>
                <a:spcPct val="0"/>
              </a:spcAft>
              <a:buFont typeface="Arial" panose="020B0604020202020204" pitchFamily="34" charset="0"/>
              <a:buChar char="•"/>
              <a:defRPr/>
            </a:pPr>
            <a:r>
              <a:rPr lang="en-US" altLang="en-US" sz="1600" dirty="0">
                <a:solidFill>
                  <a:prstClr val="black"/>
                </a:solidFill>
                <a:latin typeface="Calibri" panose="020F0502020204030204"/>
                <a:ea typeface="Verdana" panose="020B0604030504040204" pitchFamily="34" charset="0"/>
              </a:rPr>
              <a:t>Compliance with regulatory standards, industry best practices, and environmental considerations.</a:t>
            </a:r>
          </a:p>
          <a:p>
            <a:pPr marL="557213" lvl="1" indent="-214313" algn="just" defTabSz="685800" eaLnBrk="0" fontAlgn="base" hangingPunct="0">
              <a:spcBef>
                <a:spcPct val="0"/>
              </a:spcBef>
              <a:spcAft>
                <a:spcPct val="0"/>
              </a:spcAft>
              <a:buFont typeface="Arial" panose="020B0604020202020204" pitchFamily="34" charset="0"/>
              <a:buChar char="•"/>
              <a:defRPr/>
            </a:pPr>
            <a:r>
              <a:rPr lang="en-US" altLang="en-US" sz="1600" dirty="0">
                <a:solidFill>
                  <a:prstClr val="black"/>
                </a:solidFill>
                <a:latin typeface="Calibri" panose="020F0502020204030204"/>
                <a:ea typeface="Verdana" panose="020B0604030504040204" pitchFamily="34" charset="0"/>
              </a:rPr>
              <a:t>Risk assessment to anticipate potential hazards associated with specific equipment.</a:t>
            </a:r>
          </a:p>
          <a:p>
            <a:pPr marL="557213" lvl="1" indent="-214313" algn="just" defTabSz="685800" eaLnBrk="0" fontAlgn="base" hangingPunct="0">
              <a:spcBef>
                <a:spcPct val="0"/>
              </a:spcBef>
              <a:spcAft>
                <a:spcPct val="0"/>
              </a:spcAft>
              <a:buFont typeface="Arial" panose="020B0604020202020204" pitchFamily="34" charset="0"/>
              <a:buChar char="•"/>
              <a:defRPr/>
            </a:pPr>
            <a:endParaRPr lang="en-US" altLang="en-US" sz="1600" dirty="0">
              <a:solidFill>
                <a:prstClr val="black"/>
              </a:solidFill>
              <a:latin typeface="Calibri" panose="020F0502020204030204"/>
              <a:ea typeface="Verdana" panose="020B0604030504040204" pitchFamily="34" charset="0"/>
            </a:endParaRPr>
          </a:p>
          <a:p>
            <a:pPr marL="214313" indent="-214313" algn="just" defTabSz="685800" eaLnBrk="0" fontAlgn="base" hangingPunct="0">
              <a:spcBef>
                <a:spcPct val="0"/>
              </a:spcBef>
              <a:spcAft>
                <a:spcPct val="0"/>
              </a:spcAft>
              <a:buFont typeface="Wingdings" panose="05000000000000000000" pitchFamily="2" charset="2"/>
              <a:buChar char="§"/>
              <a:defRPr/>
            </a:pPr>
            <a:r>
              <a:rPr lang="en-US" altLang="en-US" sz="1600" b="1" dirty="0">
                <a:solidFill>
                  <a:prstClr val="black"/>
                </a:solidFill>
                <a:latin typeface="Calibri" panose="020F0502020204030204"/>
                <a:ea typeface="Verdana" panose="020B0604030504040204" pitchFamily="34" charset="0"/>
              </a:rPr>
              <a:t>Reporting and Documentation</a:t>
            </a:r>
            <a:endParaRPr lang="en-US" altLang="en-US" sz="1600" dirty="0">
              <a:solidFill>
                <a:prstClr val="black"/>
              </a:solidFill>
              <a:latin typeface="Calibri" panose="020F0502020204030204"/>
              <a:ea typeface="Verdana" panose="020B0604030504040204" pitchFamily="34" charset="0"/>
            </a:endParaRPr>
          </a:p>
          <a:p>
            <a:pPr marL="557213" lvl="1" indent="-214313" algn="just" defTabSz="685800" eaLnBrk="0" fontAlgn="base" hangingPunct="0">
              <a:spcBef>
                <a:spcPct val="0"/>
              </a:spcBef>
              <a:spcAft>
                <a:spcPct val="0"/>
              </a:spcAft>
              <a:buFont typeface="Arial" panose="020B0604020202020204" pitchFamily="34" charset="0"/>
              <a:buChar char="•"/>
              <a:defRPr/>
            </a:pPr>
            <a:r>
              <a:rPr lang="en-US" altLang="en-US" sz="1600" dirty="0">
                <a:solidFill>
                  <a:prstClr val="black"/>
                </a:solidFill>
                <a:latin typeface="Calibri" panose="020F0502020204030204"/>
                <a:ea typeface="Verdana" panose="020B0604030504040204" pitchFamily="34" charset="0"/>
              </a:rPr>
              <a:t>Preparing comprehensive test reports that include methodology, data, analysis, conclusions, and recommendations.</a:t>
            </a:r>
          </a:p>
          <a:p>
            <a:pPr marL="557213" lvl="1" indent="-214313" algn="just" defTabSz="685800" eaLnBrk="0" fontAlgn="base" hangingPunct="0">
              <a:spcBef>
                <a:spcPct val="0"/>
              </a:spcBef>
              <a:spcAft>
                <a:spcPct val="0"/>
              </a:spcAft>
              <a:buFont typeface="Arial" panose="020B0604020202020204" pitchFamily="34" charset="0"/>
              <a:buChar char="•"/>
              <a:defRPr/>
            </a:pPr>
            <a:r>
              <a:rPr lang="en-US" altLang="en-US" sz="1600" dirty="0">
                <a:solidFill>
                  <a:prstClr val="black"/>
                </a:solidFill>
                <a:latin typeface="Calibri" panose="020F0502020204030204"/>
                <a:ea typeface="Verdana" panose="020B0604030504040204" pitchFamily="34" charset="0"/>
              </a:rPr>
              <a:t>Importance of documenting deviations from expected performance and troubleshooting approaches.</a:t>
            </a:r>
          </a:p>
        </p:txBody>
      </p:sp>
      <p:cxnSp>
        <p:nvCxnSpPr>
          <p:cNvPr id="2" name="Straight Connector 1">
            <a:extLst>
              <a:ext uri="{FF2B5EF4-FFF2-40B4-BE49-F238E27FC236}">
                <a16:creationId xmlns:a16="http://schemas.microsoft.com/office/drawing/2014/main" id="{BA3E898F-01FC-81CC-EBDB-E503BEEE283F}"/>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C3E7F1-0955-72F1-9921-2A32CA8C588E}"/>
              </a:ext>
            </a:extLst>
          </p:cNvPr>
          <p:cNvSpPr txBox="1"/>
          <p:nvPr/>
        </p:nvSpPr>
        <p:spPr>
          <a:xfrm>
            <a:off x="139701" y="387074"/>
            <a:ext cx="5467350"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PLANT TEST RUN</a:t>
            </a:r>
          </a:p>
        </p:txBody>
      </p:sp>
    </p:spTree>
    <p:extLst>
      <p:ext uri="{BB962C8B-B14F-4D97-AF65-F5344CB8AC3E}">
        <p14:creationId xmlns:p14="http://schemas.microsoft.com/office/powerpoint/2010/main" val="3346879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30</a:t>
            </a:fld>
            <a:endParaRPr lang="en-IN">
              <a:solidFill>
                <a:prstClr val="black">
                  <a:tint val="75000"/>
                </a:prstClr>
              </a:solidFill>
              <a:latin typeface="Calibri" panose="020F0502020204030204"/>
            </a:endParaRPr>
          </a:p>
        </p:txBody>
      </p:sp>
      <p:sp>
        <p:nvSpPr>
          <p:cNvPr id="12" name="TextBox 11">
            <a:extLst>
              <a:ext uri="{FF2B5EF4-FFF2-40B4-BE49-F238E27FC236}">
                <a16:creationId xmlns:a16="http://schemas.microsoft.com/office/drawing/2014/main" id="{2489DAB4-C529-4B97-9588-AAE57CEC78D4}"/>
              </a:ext>
            </a:extLst>
          </p:cNvPr>
          <p:cNvSpPr txBox="1"/>
          <p:nvPr/>
        </p:nvSpPr>
        <p:spPr>
          <a:xfrm>
            <a:off x="139700" y="857263"/>
            <a:ext cx="7816433" cy="338554"/>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600" dirty="0">
                <a:solidFill>
                  <a:prstClr val="black"/>
                </a:solidFill>
                <a:latin typeface="Calibri" panose="020F0502020204030204"/>
              </a:rPr>
              <a:t>A chemical reactor is an enclosed volume in which a chemical reaction takes place.</a:t>
            </a:r>
            <a:endParaRPr lang="en-IN" sz="1600" dirty="0">
              <a:solidFill>
                <a:prstClr val="black"/>
              </a:solidFill>
              <a:latin typeface="Calibri" panose="020F0502020204030204"/>
            </a:endParaRPr>
          </a:p>
        </p:txBody>
      </p:sp>
      <p:sp>
        <p:nvSpPr>
          <p:cNvPr id="13" name="TextBox 12">
            <a:extLst>
              <a:ext uri="{FF2B5EF4-FFF2-40B4-BE49-F238E27FC236}">
                <a16:creationId xmlns:a16="http://schemas.microsoft.com/office/drawing/2014/main" id="{608BD77C-5BE5-40B1-8718-1E4C5059D6D9}"/>
              </a:ext>
            </a:extLst>
          </p:cNvPr>
          <p:cNvSpPr txBox="1"/>
          <p:nvPr/>
        </p:nvSpPr>
        <p:spPr>
          <a:xfrm>
            <a:off x="7872131" y="6088895"/>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sp>
        <p:nvSpPr>
          <p:cNvPr id="28" name="TextBox 27">
            <a:extLst>
              <a:ext uri="{FF2B5EF4-FFF2-40B4-BE49-F238E27FC236}">
                <a16:creationId xmlns:a16="http://schemas.microsoft.com/office/drawing/2014/main" id="{03608FD5-094A-4AA5-A545-F58BB0AA3631}"/>
              </a:ext>
            </a:extLst>
          </p:cNvPr>
          <p:cNvSpPr txBox="1"/>
          <p:nvPr/>
        </p:nvSpPr>
        <p:spPr>
          <a:xfrm>
            <a:off x="139700" y="1285257"/>
            <a:ext cx="2224120" cy="338554"/>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600" dirty="0">
                <a:solidFill>
                  <a:prstClr val="black"/>
                </a:solidFill>
                <a:latin typeface="Calibri" panose="020F0502020204030204"/>
              </a:rPr>
              <a:t> </a:t>
            </a:r>
            <a:r>
              <a:rPr lang="en-US" sz="1600" b="1" dirty="0">
                <a:solidFill>
                  <a:prstClr val="black"/>
                </a:solidFill>
                <a:latin typeface="Calibri" panose="020F0502020204030204"/>
              </a:rPr>
              <a:t>Extent of reaction</a:t>
            </a:r>
            <a:endParaRPr lang="en-IN" sz="1600" dirty="0">
              <a:solidFill>
                <a:prstClr val="black"/>
              </a:solidFill>
              <a:latin typeface="Calibri" panose="020F0502020204030204"/>
            </a:endParaRPr>
          </a:p>
        </p:txBody>
      </p:sp>
      <p:cxnSp>
        <p:nvCxnSpPr>
          <p:cNvPr id="2" name="Straight Connector 1">
            <a:extLst>
              <a:ext uri="{FF2B5EF4-FFF2-40B4-BE49-F238E27FC236}">
                <a16:creationId xmlns:a16="http://schemas.microsoft.com/office/drawing/2014/main" id="{4C2FD0CA-87E8-56BC-D98D-9E9AD5BEA1D1}"/>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33553C1-D848-A09D-1F1B-6B026BF6A833}"/>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CHEMICAL REACTORS</a:t>
            </a:r>
          </a:p>
        </p:txBody>
      </p:sp>
      <p:pic>
        <p:nvPicPr>
          <p:cNvPr id="6" name="Picture 5">
            <a:extLst>
              <a:ext uri="{FF2B5EF4-FFF2-40B4-BE49-F238E27FC236}">
                <a16:creationId xmlns:a16="http://schemas.microsoft.com/office/drawing/2014/main" id="{4BCDA5C2-820C-42E7-85B3-88F59E695EDB}"/>
              </a:ext>
            </a:extLst>
          </p:cNvPr>
          <p:cNvPicPr>
            <a:picLocks noChangeAspect="1"/>
          </p:cNvPicPr>
          <p:nvPr/>
        </p:nvPicPr>
        <p:blipFill>
          <a:blip r:embed="rId2"/>
          <a:stretch>
            <a:fillRect/>
          </a:stretch>
        </p:blipFill>
        <p:spPr>
          <a:xfrm>
            <a:off x="386856" y="1637798"/>
            <a:ext cx="5731839" cy="4606733"/>
          </a:xfrm>
          <a:prstGeom prst="rect">
            <a:avLst/>
          </a:prstGeom>
        </p:spPr>
      </p:pic>
      <p:sp>
        <p:nvSpPr>
          <p:cNvPr id="22" name="TextBox 21">
            <a:extLst>
              <a:ext uri="{FF2B5EF4-FFF2-40B4-BE49-F238E27FC236}">
                <a16:creationId xmlns:a16="http://schemas.microsoft.com/office/drawing/2014/main" id="{17671493-1249-441F-ACC1-34D2D20B91BA}"/>
              </a:ext>
            </a:extLst>
          </p:cNvPr>
          <p:cNvSpPr txBox="1"/>
          <p:nvPr/>
        </p:nvSpPr>
        <p:spPr>
          <a:xfrm>
            <a:off x="3428999" y="3902956"/>
            <a:ext cx="4581726" cy="276999"/>
          </a:xfrm>
          <a:prstGeom prst="rect">
            <a:avLst/>
          </a:prstGeom>
          <a:noFill/>
        </p:spPr>
        <p:txBody>
          <a:bodyPr wrap="square">
            <a:spAutoFit/>
          </a:bodyPr>
          <a:lstStyle/>
          <a:p>
            <a:r>
              <a:rPr lang="en-IN" sz="1200" dirty="0"/>
              <a:t>(negative for reactants, positive for products).</a:t>
            </a:r>
          </a:p>
        </p:txBody>
      </p:sp>
    </p:spTree>
    <p:extLst>
      <p:ext uri="{BB962C8B-B14F-4D97-AF65-F5344CB8AC3E}">
        <p14:creationId xmlns:p14="http://schemas.microsoft.com/office/powerpoint/2010/main" val="184544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31</a:t>
            </a:fld>
            <a:endParaRPr lang="en-IN">
              <a:solidFill>
                <a:prstClr val="black">
                  <a:tint val="75000"/>
                </a:prstClr>
              </a:solidFill>
              <a:latin typeface="Calibri" panose="020F0502020204030204"/>
            </a:endParaRPr>
          </a:p>
        </p:txBody>
      </p:sp>
      <p:sp>
        <p:nvSpPr>
          <p:cNvPr id="13" name="TextBox 12">
            <a:extLst>
              <a:ext uri="{FF2B5EF4-FFF2-40B4-BE49-F238E27FC236}">
                <a16:creationId xmlns:a16="http://schemas.microsoft.com/office/drawing/2014/main" id="{608BD77C-5BE5-40B1-8718-1E4C5059D6D9}"/>
              </a:ext>
            </a:extLst>
          </p:cNvPr>
          <p:cNvSpPr txBox="1"/>
          <p:nvPr/>
        </p:nvSpPr>
        <p:spPr>
          <a:xfrm>
            <a:off x="7768799" y="6049228"/>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pic>
        <p:nvPicPr>
          <p:cNvPr id="4" name="Picture 3">
            <a:extLst>
              <a:ext uri="{FF2B5EF4-FFF2-40B4-BE49-F238E27FC236}">
                <a16:creationId xmlns:a16="http://schemas.microsoft.com/office/drawing/2014/main" id="{6CEA2A9F-F5C1-4877-8F73-D19ECECC9AB6}"/>
              </a:ext>
            </a:extLst>
          </p:cNvPr>
          <p:cNvPicPr>
            <a:picLocks noChangeAspect="1"/>
          </p:cNvPicPr>
          <p:nvPr/>
        </p:nvPicPr>
        <p:blipFill>
          <a:blip r:embed="rId2"/>
          <a:stretch>
            <a:fillRect/>
          </a:stretch>
        </p:blipFill>
        <p:spPr>
          <a:xfrm>
            <a:off x="1977267" y="3879084"/>
            <a:ext cx="5189466" cy="2338673"/>
          </a:xfrm>
          <a:prstGeom prst="rect">
            <a:avLst/>
          </a:prstGeom>
        </p:spPr>
      </p:pic>
      <p:pic>
        <p:nvPicPr>
          <p:cNvPr id="7" name="Picture 6">
            <a:extLst>
              <a:ext uri="{FF2B5EF4-FFF2-40B4-BE49-F238E27FC236}">
                <a16:creationId xmlns:a16="http://schemas.microsoft.com/office/drawing/2014/main" id="{4DB28982-E8A3-493D-8058-7EC9C22F9BE5}"/>
              </a:ext>
            </a:extLst>
          </p:cNvPr>
          <p:cNvPicPr>
            <a:picLocks noChangeAspect="1"/>
          </p:cNvPicPr>
          <p:nvPr/>
        </p:nvPicPr>
        <p:blipFill rotWithShape="1">
          <a:blip r:embed="rId3"/>
          <a:srcRect t="43070"/>
          <a:stretch/>
        </p:blipFill>
        <p:spPr>
          <a:xfrm>
            <a:off x="748266" y="1068954"/>
            <a:ext cx="7158515" cy="2810130"/>
          </a:xfrm>
          <a:prstGeom prst="rect">
            <a:avLst/>
          </a:prstGeom>
        </p:spPr>
      </p:pic>
      <p:sp>
        <p:nvSpPr>
          <p:cNvPr id="11" name="TextBox 10">
            <a:extLst>
              <a:ext uri="{FF2B5EF4-FFF2-40B4-BE49-F238E27FC236}">
                <a16:creationId xmlns:a16="http://schemas.microsoft.com/office/drawing/2014/main" id="{7973F215-50E4-49F9-8282-DE2E31478B13}"/>
              </a:ext>
            </a:extLst>
          </p:cNvPr>
          <p:cNvSpPr txBox="1"/>
          <p:nvPr/>
        </p:nvSpPr>
        <p:spPr>
          <a:xfrm>
            <a:off x="139700" y="848739"/>
            <a:ext cx="4169385" cy="338554"/>
          </a:xfrm>
          <a:prstGeom prst="rect">
            <a:avLst/>
          </a:prstGeom>
          <a:noFill/>
        </p:spPr>
        <p:txBody>
          <a:bodyPr wrap="square" rtlCol="0">
            <a:spAutoFit/>
          </a:bodyPr>
          <a:lstStyle/>
          <a:p>
            <a:pPr defTabSz="685800">
              <a:defRPr/>
            </a:pPr>
            <a:r>
              <a:rPr lang="en-US" sz="1600" b="1" dirty="0">
                <a:solidFill>
                  <a:prstClr val="black"/>
                </a:solidFill>
                <a:latin typeface="Calibri" panose="020F0502020204030204"/>
              </a:rPr>
              <a:t>GENERAL MOLE BALANCE OF A REACTOR</a:t>
            </a:r>
            <a:endParaRPr lang="en-IN" sz="1600" b="1" dirty="0">
              <a:solidFill>
                <a:prstClr val="black"/>
              </a:solidFill>
              <a:latin typeface="Calibri" panose="020F0502020204030204"/>
            </a:endParaRPr>
          </a:p>
        </p:txBody>
      </p:sp>
      <p:cxnSp>
        <p:nvCxnSpPr>
          <p:cNvPr id="2" name="Straight Connector 1">
            <a:extLst>
              <a:ext uri="{FF2B5EF4-FFF2-40B4-BE49-F238E27FC236}">
                <a16:creationId xmlns:a16="http://schemas.microsoft.com/office/drawing/2014/main" id="{9FDBAB94-0F57-1CCB-98D4-81144A438719}"/>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0E534C0-6922-3128-0A09-B1F02317D4F5}"/>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CHEMICAL REACTOR DESIGN</a:t>
            </a:r>
          </a:p>
        </p:txBody>
      </p:sp>
    </p:spTree>
    <p:extLst>
      <p:ext uri="{BB962C8B-B14F-4D97-AF65-F5344CB8AC3E}">
        <p14:creationId xmlns:p14="http://schemas.microsoft.com/office/powerpoint/2010/main" val="3036742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32</a:t>
            </a:fld>
            <a:endParaRPr lang="en-IN">
              <a:solidFill>
                <a:prstClr val="black">
                  <a:tint val="75000"/>
                </a:prstClr>
              </a:solidFill>
              <a:latin typeface="Calibri" panose="020F0502020204030204"/>
            </a:endParaRPr>
          </a:p>
        </p:txBody>
      </p:sp>
      <p:sp>
        <p:nvSpPr>
          <p:cNvPr id="13" name="TextBox 12">
            <a:extLst>
              <a:ext uri="{FF2B5EF4-FFF2-40B4-BE49-F238E27FC236}">
                <a16:creationId xmlns:a16="http://schemas.microsoft.com/office/drawing/2014/main" id="{608BD77C-5BE5-40B1-8718-1E4C5059D6D9}"/>
              </a:ext>
            </a:extLst>
          </p:cNvPr>
          <p:cNvSpPr txBox="1"/>
          <p:nvPr/>
        </p:nvSpPr>
        <p:spPr>
          <a:xfrm>
            <a:off x="7890131" y="6057815"/>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sp>
        <p:nvSpPr>
          <p:cNvPr id="11" name="TextBox 10">
            <a:extLst>
              <a:ext uri="{FF2B5EF4-FFF2-40B4-BE49-F238E27FC236}">
                <a16:creationId xmlns:a16="http://schemas.microsoft.com/office/drawing/2014/main" id="{7973F215-50E4-49F9-8282-DE2E31478B13}"/>
              </a:ext>
            </a:extLst>
          </p:cNvPr>
          <p:cNvSpPr txBox="1"/>
          <p:nvPr/>
        </p:nvSpPr>
        <p:spPr>
          <a:xfrm>
            <a:off x="139700" y="848739"/>
            <a:ext cx="4169385" cy="338554"/>
          </a:xfrm>
          <a:prstGeom prst="rect">
            <a:avLst/>
          </a:prstGeom>
          <a:noFill/>
        </p:spPr>
        <p:txBody>
          <a:bodyPr wrap="square" rtlCol="0">
            <a:spAutoFit/>
          </a:bodyPr>
          <a:lstStyle/>
          <a:p>
            <a:pPr defTabSz="685800">
              <a:defRPr/>
            </a:pPr>
            <a:r>
              <a:rPr lang="en-US" sz="1600" b="1" dirty="0">
                <a:solidFill>
                  <a:prstClr val="black"/>
                </a:solidFill>
                <a:latin typeface="Calibri" panose="020F0502020204030204"/>
              </a:rPr>
              <a:t>GENERAL MOLE BALANCE OF A REACTOR</a:t>
            </a:r>
            <a:endParaRPr lang="en-IN" sz="1600" b="1" dirty="0">
              <a:solidFill>
                <a:prstClr val="black"/>
              </a:solidFill>
              <a:latin typeface="Calibri" panose="020F0502020204030204"/>
            </a:endParaRPr>
          </a:p>
        </p:txBody>
      </p:sp>
      <p:pic>
        <p:nvPicPr>
          <p:cNvPr id="20" name="Picture 19">
            <a:extLst>
              <a:ext uri="{FF2B5EF4-FFF2-40B4-BE49-F238E27FC236}">
                <a16:creationId xmlns:a16="http://schemas.microsoft.com/office/drawing/2014/main" id="{7B0F0CAC-44ED-45C3-B97E-736954800D0A}"/>
              </a:ext>
            </a:extLst>
          </p:cNvPr>
          <p:cNvPicPr>
            <a:picLocks noChangeAspect="1"/>
          </p:cNvPicPr>
          <p:nvPr/>
        </p:nvPicPr>
        <p:blipFill>
          <a:blip r:embed="rId2"/>
          <a:stretch>
            <a:fillRect/>
          </a:stretch>
        </p:blipFill>
        <p:spPr>
          <a:xfrm>
            <a:off x="139700" y="1455573"/>
            <a:ext cx="8864599" cy="3931761"/>
          </a:xfrm>
          <a:prstGeom prst="rect">
            <a:avLst/>
          </a:prstGeom>
        </p:spPr>
      </p:pic>
      <p:cxnSp>
        <p:nvCxnSpPr>
          <p:cNvPr id="2" name="Straight Connector 1">
            <a:extLst>
              <a:ext uri="{FF2B5EF4-FFF2-40B4-BE49-F238E27FC236}">
                <a16:creationId xmlns:a16="http://schemas.microsoft.com/office/drawing/2014/main" id="{9FDBAB94-0F57-1CCB-98D4-81144A438719}"/>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0E534C0-6922-3128-0A09-B1F02317D4F5}"/>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CHEMICAL REACTOR DESIGN</a:t>
            </a:r>
          </a:p>
        </p:txBody>
      </p:sp>
    </p:spTree>
    <p:extLst>
      <p:ext uri="{BB962C8B-B14F-4D97-AF65-F5344CB8AC3E}">
        <p14:creationId xmlns:p14="http://schemas.microsoft.com/office/powerpoint/2010/main" val="3207441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33</a:t>
            </a:fld>
            <a:endParaRPr lang="en-IN">
              <a:solidFill>
                <a:prstClr val="black">
                  <a:tint val="75000"/>
                </a:prstClr>
              </a:solidFill>
              <a:latin typeface="Calibri" panose="020F0502020204030204"/>
            </a:endParaRPr>
          </a:p>
        </p:txBody>
      </p:sp>
      <p:sp>
        <p:nvSpPr>
          <p:cNvPr id="13" name="TextBox 12">
            <a:extLst>
              <a:ext uri="{FF2B5EF4-FFF2-40B4-BE49-F238E27FC236}">
                <a16:creationId xmlns:a16="http://schemas.microsoft.com/office/drawing/2014/main" id="{608BD77C-5BE5-40B1-8718-1E4C5059D6D9}"/>
              </a:ext>
            </a:extLst>
          </p:cNvPr>
          <p:cNvSpPr txBox="1"/>
          <p:nvPr/>
        </p:nvSpPr>
        <p:spPr>
          <a:xfrm>
            <a:off x="7794833" y="6061876"/>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sp>
        <p:nvSpPr>
          <p:cNvPr id="11" name="TextBox 10">
            <a:extLst>
              <a:ext uri="{FF2B5EF4-FFF2-40B4-BE49-F238E27FC236}">
                <a16:creationId xmlns:a16="http://schemas.microsoft.com/office/drawing/2014/main" id="{7973F215-50E4-49F9-8282-DE2E31478B13}"/>
              </a:ext>
            </a:extLst>
          </p:cNvPr>
          <p:cNvSpPr txBox="1"/>
          <p:nvPr/>
        </p:nvSpPr>
        <p:spPr>
          <a:xfrm>
            <a:off x="139700" y="848739"/>
            <a:ext cx="4169385" cy="338554"/>
          </a:xfrm>
          <a:prstGeom prst="rect">
            <a:avLst/>
          </a:prstGeom>
          <a:noFill/>
        </p:spPr>
        <p:txBody>
          <a:bodyPr wrap="square" rtlCol="0">
            <a:spAutoFit/>
          </a:bodyPr>
          <a:lstStyle/>
          <a:p>
            <a:pPr defTabSz="685800">
              <a:defRPr/>
            </a:pPr>
            <a:r>
              <a:rPr lang="en-US" sz="1600" b="1" dirty="0">
                <a:solidFill>
                  <a:prstClr val="black"/>
                </a:solidFill>
                <a:latin typeface="Calibri" panose="020F0502020204030204"/>
              </a:rPr>
              <a:t>GENERAL MOLE BALANCE OF A REACTOR</a:t>
            </a:r>
            <a:endParaRPr lang="en-IN" sz="1600" b="1" dirty="0">
              <a:solidFill>
                <a:prstClr val="black"/>
              </a:solidFill>
              <a:latin typeface="Calibri" panose="020F0502020204030204"/>
            </a:endParaRPr>
          </a:p>
        </p:txBody>
      </p:sp>
      <p:pic>
        <p:nvPicPr>
          <p:cNvPr id="16" name="Picture 15">
            <a:extLst>
              <a:ext uri="{FF2B5EF4-FFF2-40B4-BE49-F238E27FC236}">
                <a16:creationId xmlns:a16="http://schemas.microsoft.com/office/drawing/2014/main" id="{8BD41AEB-02E7-4B1C-82D2-205BFBF69A89}"/>
              </a:ext>
            </a:extLst>
          </p:cNvPr>
          <p:cNvPicPr>
            <a:picLocks noChangeAspect="1"/>
          </p:cNvPicPr>
          <p:nvPr/>
        </p:nvPicPr>
        <p:blipFill>
          <a:blip r:embed="rId2"/>
          <a:stretch>
            <a:fillRect/>
          </a:stretch>
        </p:blipFill>
        <p:spPr>
          <a:xfrm>
            <a:off x="117499" y="1420822"/>
            <a:ext cx="8909002" cy="4016355"/>
          </a:xfrm>
          <a:prstGeom prst="rect">
            <a:avLst/>
          </a:prstGeom>
        </p:spPr>
      </p:pic>
      <p:cxnSp>
        <p:nvCxnSpPr>
          <p:cNvPr id="2" name="Straight Connector 1">
            <a:extLst>
              <a:ext uri="{FF2B5EF4-FFF2-40B4-BE49-F238E27FC236}">
                <a16:creationId xmlns:a16="http://schemas.microsoft.com/office/drawing/2014/main" id="{9FDBAB94-0F57-1CCB-98D4-81144A438719}"/>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0E534C0-6922-3128-0A09-B1F02317D4F5}"/>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CHEMICAL REACTOR DESIGN</a:t>
            </a:r>
          </a:p>
        </p:txBody>
      </p:sp>
    </p:spTree>
    <p:extLst>
      <p:ext uri="{BB962C8B-B14F-4D97-AF65-F5344CB8AC3E}">
        <p14:creationId xmlns:p14="http://schemas.microsoft.com/office/powerpoint/2010/main" val="1617156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34</a:t>
            </a:fld>
            <a:endParaRPr lang="en-IN">
              <a:solidFill>
                <a:prstClr val="black">
                  <a:tint val="75000"/>
                </a:prstClr>
              </a:solidFill>
              <a:latin typeface="Calibri" panose="020F0502020204030204"/>
            </a:endParaRPr>
          </a:p>
        </p:txBody>
      </p:sp>
      <p:sp>
        <p:nvSpPr>
          <p:cNvPr id="21" name="TextBox 20">
            <a:extLst>
              <a:ext uri="{FF2B5EF4-FFF2-40B4-BE49-F238E27FC236}">
                <a16:creationId xmlns:a16="http://schemas.microsoft.com/office/drawing/2014/main" id="{D7DAE79B-3B5D-403D-8CB5-306A4087CB8C}"/>
              </a:ext>
            </a:extLst>
          </p:cNvPr>
          <p:cNvSpPr txBox="1"/>
          <p:nvPr/>
        </p:nvSpPr>
        <p:spPr>
          <a:xfrm>
            <a:off x="193464" y="1538217"/>
            <a:ext cx="8661400" cy="830997"/>
          </a:xfrm>
          <a:prstGeom prst="rect">
            <a:avLst/>
          </a:prstGeom>
          <a:noFill/>
        </p:spPr>
        <p:txBody>
          <a:bodyPr wrap="square">
            <a:spAutoFit/>
          </a:bodyPr>
          <a:lstStyle/>
          <a:p>
            <a:pPr defTabSz="685800">
              <a:defRPr/>
            </a:pPr>
            <a:r>
              <a:rPr lang="en-IN" sz="1600" dirty="0">
                <a:solidFill>
                  <a:prstClr val="black"/>
                </a:solidFill>
                <a:latin typeface="Calibri" panose="020F0502020204030204"/>
              </a:rPr>
              <a:t>Figure shows some real data for an isothermal reaction with conditions of </a:t>
            </a:r>
            <a:r>
              <a:rPr lang="en-IN" sz="1600" i="1" dirty="0">
                <a:solidFill>
                  <a:prstClr val="black"/>
                </a:solidFill>
                <a:latin typeface="Calibri" panose="020F0502020204030204"/>
              </a:rPr>
              <a:t>T </a:t>
            </a:r>
            <a:r>
              <a:rPr lang="en-IN" sz="1600" dirty="0">
                <a:solidFill>
                  <a:prstClr val="black"/>
                </a:solidFill>
                <a:latin typeface="Calibri" panose="020F0502020204030204"/>
              </a:rPr>
              <a:t>= 500 K, </a:t>
            </a:r>
            <a:r>
              <a:rPr lang="en-IN" sz="1600" i="1" dirty="0">
                <a:solidFill>
                  <a:prstClr val="black"/>
                </a:solidFill>
                <a:latin typeface="Calibri" panose="020F0502020204030204"/>
              </a:rPr>
              <a:t>P</a:t>
            </a:r>
            <a:r>
              <a:rPr lang="en-IN" sz="1600" dirty="0">
                <a:solidFill>
                  <a:prstClr val="black"/>
                </a:solidFill>
                <a:latin typeface="Calibri" panose="020F0502020204030204"/>
              </a:rPr>
              <a:t> = 8.2 </a:t>
            </a:r>
            <a:r>
              <a:rPr lang="en-IN" sz="1600" dirty="0" err="1">
                <a:solidFill>
                  <a:prstClr val="black"/>
                </a:solidFill>
                <a:latin typeface="Calibri" panose="020F0502020204030204"/>
              </a:rPr>
              <a:t>atm</a:t>
            </a:r>
            <a:r>
              <a:rPr lang="en-IN" sz="1600" dirty="0">
                <a:solidFill>
                  <a:prstClr val="black"/>
                </a:solidFill>
                <a:latin typeface="Calibri" panose="020F0502020204030204"/>
              </a:rPr>
              <a:t>, and </a:t>
            </a:r>
            <a:r>
              <a:rPr lang="en-IN" sz="1600" i="1" dirty="0">
                <a:solidFill>
                  <a:prstClr val="black"/>
                </a:solidFill>
                <a:latin typeface="Calibri" panose="020F0502020204030204"/>
              </a:rPr>
              <a:t>n</a:t>
            </a:r>
            <a:r>
              <a:rPr lang="en-IN" sz="1600" i="1" baseline="-25000" dirty="0">
                <a:solidFill>
                  <a:prstClr val="black"/>
                </a:solidFill>
                <a:latin typeface="Calibri" panose="020F0502020204030204"/>
              </a:rPr>
              <a:t>A0</a:t>
            </a:r>
            <a:r>
              <a:rPr lang="en-IN" sz="1600" dirty="0">
                <a:solidFill>
                  <a:prstClr val="black"/>
                </a:solidFill>
                <a:latin typeface="Calibri" panose="020F0502020204030204"/>
              </a:rPr>
              <a:t> = 0.4 mol s</a:t>
            </a:r>
            <a:r>
              <a:rPr lang="en-IN" sz="1600" baseline="30000" dirty="0">
                <a:solidFill>
                  <a:prstClr val="black"/>
                </a:solidFill>
                <a:latin typeface="Calibri" panose="020F0502020204030204"/>
              </a:rPr>
              <a:t>−1</a:t>
            </a:r>
            <a:r>
              <a:rPr lang="en-IN" sz="1600" dirty="0">
                <a:solidFill>
                  <a:prstClr val="black"/>
                </a:solidFill>
                <a:latin typeface="Calibri" panose="020F0502020204030204"/>
              </a:rPr>
              <a:t>. In order to size a reactor from experimental rate data, we first need to plot </a:t>
            </a:r>
            <a:r>
              <a:rPr lang="en-IN" sz="1600" i="1" dirty="0">
                <a:solidFill>
                  <a:prstClr val="black"/>
                </a:solidFill>
                <a:latin typeface="Calibri" panose="020F0502020204030204"/>
              </a:rPr>
              <a:t>n</a:t>
            </a:r>
            <a:r>
              <a:rPr lang="en-IN" sz="1600" i="1" baseline="-25000" dirty="0">
                <a:solidFill>
                  <a:prstClr val="black"/>
                </a:solidFill>
                <a:latin typeface="Calibri" panose="020F0502020204030204"/>
              </a:rPr>
              <a:t>A,0 </a:t>
            </a:r>
            <a:r>
              <a:rPr lang="en-IN" sz="1600" dirty="0">
                <a:solidFill>
                  <a:prstClr val="black"/>
                </a:solidFill>
                <a:latin typeface="Calibri" panose="020F0502020204030204"/>
              </a:rPr>
              <a:t>/</a:t>
            </a:r>
            <a:r>
              <a:rPr lang="en-IN" sz="1600" i="1" dirty="0">
                <a:solidFill>
                  <a:prstClr val="black"/>
                </a:solidFill>
                <a:latin typeface="Calibri" panose="020F0502020204030204"/>
              </a:rPr>
              <a:t> − </a:t>
            </a:r>
            <a:r>
              <a:rPr lang="en-IN" sz="1600" i="1" dirty="0" err="1">
                <a:solidFill>
                  <a:prstClr val="black"/>
                </a:solidFill>
                <a:latin typeface="Calibri" panose="020F0502020204030204"/>
              </a:rPr>
              <a:t>r</a:t>
            </a:r>
            <a:r>
              <a:rPr lang="en-IN" sz="1600" i="1" baseline="-25000" dirty="0" err="1">
                <a:solidFill>
                  <a:prstClr val="black"/>
                </a:solidFill>
                <a:latin typeface="Calibri" panose="020F0502020204030204"/>
              </a:rPr>
              <a:t>A</a:t>
            </a:r>
            <a:r>
              <a:rPr lang="en-IN" sz="1600" i="1" dirty="0">
                <a:solidFill>
                  <a:prstClr val="black"/>
                </a:solidFill>
                <a:latin typeface="Calibri" panose="020F0502020204030204"/>
              </a:rPr>
              <a:t> </a:t>
            </a:r>
            <a:r>
              <a:rPr lang="en-IN" sz="1600" dirty="0">
                <a:solidFill>
                  <a:prstClr val="black"/>
                </a:solidFill>
                <a:latin typeface="Calibri" panose="020F0502020204030204"/>
              </a:rPr>
              <a:t>(m</a:t>
            </a:r>
            <a:r>
              <a:rPr lang="en-IN" sz="1600" baseline="30000" dirty="0">
                <a:solidFill>
                  <a:prstClr val="black"/>
                </a:solidFill>
                <a:latin typeface="Calibri" panose="020F0502020204030204"/>
              </a:rPr>
              <a:t>3</a:t>
            </a:r>
            <a:r>
              <a:rPr lang="en-IN" sz="1600" dirty="0">
                <a:solidFill>
                  <a:prstClr val="black"/>
                </a:solidFill>
                <a:latin typeface="Calibri" panose="020F0502020204030204"/>
              </a:rPr>
              <a:t>) as a function of </a:t>
            </a:r>
            <a:r>
              <a:rPr lang="en-IN" sz="1600" i="1" dirty="0">
                <a:solidFill>
                  <a:prstClr val="black"/>
                </a:solidFill>
                <a:latin typeface="Calibri" panose="020F0502020204030204"/>
              </a:rPr>
              <a:t>X</a:t>
            </a:r>
            <a:r>
              <a:rPr lang="en-IN" sz="1600" dirty="0">
                <a:solidFill>
                  <a:prstClr val="black"/>
                </a:solidFill>
                <a:latin typeface="Calibri" panose="020F0502020204030204"/>
              </a:rPr>
              <a:t> (this plot is called a </a:t>
            </a:r>
            <a:r>
              <a:rPr lang="en-IN" sz="1600" b="1" dirty="0" err="1">
                <a:solidFill>
                  <a:prstClr val="black"/>
                </a:solidFill>
                <a:latin typeface="Calibri" panose="020F0502020204030204"/>
              </a:rPr>
              <a:t>Levenspiel</a:t>
            </a:r>
            <a:r>
              <a:rPr lang="en-IN" sz="1600" b="1" dirty="0">
                <a:solidFill>
                  <a:prstClr val="black"/>
                </a:solidFill>
                <a:latin typeface="Calibri" panose="020F0502020204030204"/>
              </a:rPr>
              <a:t> plot</a:t>
            </a:r>
            <a:r>
              <a:rPr lang="en-IN" sz="1600" dirty="0">
                <a:solidFill>
                  <a:prstClr val="black"/>
                </a:solidFill>
                <a:latin typeface="Calibri" panose="020F0502020204030204"/>
              </a:rPr>
              <a:t>).</a:t>
            </a:r>
          </a:p>
        </p:txBody>
      </p:sp>
      <p:pic>
        <p:nvPicPr>
          <p:cNvPr id="23" name="Picture 22">
            <a:extLst>
              <a:ext uri="{FF2B5EF4-FFF2-40B4-BE49-F238E27FC236}">
                <a16:creationId xmlns:a16="http://schemas.microsoft.com/office/drawing/2014/main" id="{FF1366A3-1983-42C3-97AA-B5C667F30E0B}"/>
              </a:ext>
            </a:extLst>
          </p:cNvPr>
          <p:cNvPicPr>
            <a:picLocks noChangeAspect="1"/>
          </p:cNvPicPr>
          <p:nvPr/>
        </p:nvPicPr>
        <p:blipFill>
          <a:blip r:embed="rId2"/>
          <a:stretch>
            <a:fillRect/>
          </a:stretch>
        </p:blipFill>
        <p:spPr>
          <a:xfrm>
            <a:off x="1678210" y="848739"/>
            <a:ext cx="5298627" cy="749806"/>
          </a:xfrm>
          <a:prstGeom prst="rect">
            <a:avLst/>
          </a:prstGeom>
        </p:spPr>
      </p:pic>
      <p:pic>
        <p:nvPicPr>
          <p:cNvPr id="25" name="Picture 24">
            <a:extLst>
              <a:ext uri="{FF2B5EF4-FFF2-40B4-BE49-F238E27FC236}">
                <a16:creationId xmlns:a16="http://schemas.microsoft.com/office/drawing/2014/main" id="{4C74C75B-D363-4535-AE03-59B44AB4A42D}"/>
              </a:ext>
            </a:extLst>
          </p:cNvPr>
          <p:cNvPicPr>
            <a:picLocks noChangeAspect="1"/>
          </p:cNvPicPr>
          <p:nvPr/>
        </p:nvPicPr>
        <p:blipFill rotWithShape="1">
          <a:blip r:embed="rId3"/>
          <a:srcRect l="5654"/>
          <a:stretch/>
        </p:blipFill>
        <p:spPr>
          <a:xfrm>
            <a:off x="139700" y="2483794"/>
            <a:ext cx="3580489" cy="3087900"/>
          </a:xfrm>
          <a:prstGeom prst="rect">
            <a:avLst/>
          </a:prstGeom>
        </p:spPr>
      </p:pic>
      <p:pic>
        <p:nvPicPr>
          <p:cNvPr id="27" name="Picture 26">
            <a:extLst>
              <a:ext uri="{FF2B5EF4-FFF2-40B4-BE49-F238E27FC236}">
                <a16:creationId xmlns:a16="http://schemas.microsoft.com/office/drawing/2014/main" id="{C6F406B5-E05D-43C8-9976-43276FED72FC}"/>
              </a:ext>
            </a:extLst>
          </p:cNvPr>
          <p:cNvPicPr>
            <a:picLocks noChangeAspect="1"/>
          </p:cNvPicPr>
          <p:nvPr/>
        </p:nvPicPr>
        <p:blipFill>
          <a:blip r:embed="rId4"/>
          <a:stretch>
            <a:fillRect/>
          </a:stretch>
        </p:blipFill>
        <p:spPr>
          <a:xfrm>
            <a:off x="3657156" y="2391746"/>
            <a:ext cx="5347144" cy="1679055"/>
          </a:xfrm>
          <a:prstGeom prst="rect">
            <a:avLst/>
          </a:prstGeom>
        </p:spPr>
      </p:pic>
      <p:pic>
        <p:nvPicPr>
          <p:cNvPr id="29" name="Picture 28">
            <a:extLst>
              <a:ext uri="{FF2B5EF4-FFF2-40B4-BE49-F238E27FC236}">
                <a16:creationId xmlns:a16="http://schemas.microsoft.com/office/drawing/2014/main" id="{4AD6C9BA-EB0D-4A55-B269-B77097DA07AF}"/>
              </a:ext>
            </a:extLst>
          </p:cNvPr>
          <p:cNvPicPr>
            <a:picLocks noChangeAspect="1"/>
          </p:cNvPicPr>
          <p:nvPr/>
        </p:nvPicPr>
        <p:blipFill>
          <a:blip r:embed="rId5"/>
          <a:stretch>
            <a:fillRect/>
          </a:stretch>
        </p:blipFill>
        <p:spPr>
          <a:xfrm>
            <a:off x="3624063" y="4106849"/>
            <a:ext cx="5413329" cy="2108075"/>
          </a:xfrm>
          <a:prstGeom prst="rect">
            <a:avLst/>
          </a:prstGeom>
        </p:spPr>
      </p:pic>
      <p:sp>
        <p:nvSpPr>
          <p:cNvPr id="13" name="TextBox 12">
            <a:extLst>
              <a:ext uri="{FF2B5EF4-FFF2-40B4-BE49-F238E27FC236}">
                <a16:creationId xmlns:a16="http://schemas.microsoft.com/office/drawing/2014/main" id="{608BD77C-5BE5-40B1-8718-1E4C5059D6D9}"/>
              </a:ext>
            </a:extLst>
          </p:cNvPr>
          <p:cNvSpPr txBox="1"/>
          <p:nvPr/>
        </p:nvSpPr>
        <p:spPr>
          <a:xfrm>
            <a:off x="1715" y="6066835"/>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2" name="Straight Connector 1">
            <a:extLst>
              <a:ext uri="{FF2B5EF4-FFF2-40B4-BE49-F238E27FC236}">
                <a16:creationId xmlns:a16="http://schemas.microsoft.com/office/drawing/2014/main" id="{483682C4-DBB5-6888-58DC-59D609DB42D3}"/>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2F95D20-C0F8-07B9-B155-BEF8A24FD2A1}"/>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LEVENSPIEL PLOTS</a:t>
            </a:r>
          </a:p>
        </p:txBody>
      </p:sp>
    </p:spTree>
    <p:extLst>
      <p:ext uri="{BB962C8B-B14F-4D97-AF65-F5344CB8AC3E}">
        <p14:creationId xmlns:p14="http://schemas.microsoft.com/office/powerpoint/2010/main" val="1530536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35</a:t>
            </a:fld>
            <a:endParaRPr lang="en-IN">
              <a:solidFill>
                <a:prstClr val="black">
                  <a:tint val="75000"/>
                </a:prstClr>
              </a:solidFill>
              <a:latin typeface="Calibri" panose="020F0502020204030204"/>
            </a:endParaRPr>
          </a:p>
        </p:txBody>
      </p:sp>
      <p:sp>
        <p:nvSpPr>
          <p:cNvPr id="13" name="TextBox 12">
            <a:extLst>
              <a:ext uri="{FF2B5EF4-FFF2-40B4-BE49-F238E27FC236}">
                <a16:creationId xmlns:a16="http://schemas.microsoft.com/office/drawing/2014/main" id="{608BD77C-5BE5-40B1-8718-1E4C5059D6D9}"/>
              </a:ext>
            </a:extLst>
          </p:cNvPr>
          <p:cNvSpPr txBox="1"/>
          <p:nvPr/>
        </p:nvSpPr>
        <p:spPr>
          <a:xfrm>
            <a:off x="7725673" y="3028186"/>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pic>
        <p:nvPicPr>
          <p:cNvPr id="3" name="Picture 2">
            <a:extLst>
              <a:ext uri="{FF2B5EF4-FFF2-40B4-BE49-F238E27FC236}">
                <a16:creationId xmlns:a16="http://schemas.microsoft.com/office/drawing/2014/main" id="{AEBEFC85-88A8-4D50-B88D-78C3F2550C0E}"/>
              </a:ext>
            </a:extLst>
          </p:cNvPr>
          <p:cNvPicPr>
            <a:picLocks noChangeAspect="1"/>
          </p:cNvPicPr>
          <p:nvPr/>
        </p:nvPicPr>
        <p:blipFill>
          <a:blip r:embed="rId2"/>
          <a:stretch>
            <a:fillRect/>
          </a:stretch>
        </p:blipFill>
        <p:spPr>
          <a:xfrm>
            <a:off x="1524459" y="841081"/>
            <a:ext cx="5816377" cy="2417938"/>
          </a:xfrm>
          <a:prstGeom prst="rect">
            <a:avLst/>
          </a:prstGeom>
        </p:spPr>
      </p:pic>
      <p:pic>
        <p:nvPicPr>
          <p:cNvPr id="17" name="Picture 16">
            <a:extLst>
              <a:ext uri="{FF2B5EF4-FFF2-40B4-BE49-F238E27FC236}">
                <a16:creationId xmlns:a16="http://schemas.microsoft.com/office/drawing/2014/main" id="{8D0C7BA0-8DAB-4753-95BA-F92CB84C1C97}"/>
              </a:ext>
            </a:extLst>
          </p:cNvPr>
          <p:cNvPicPr>
            <a:picLocks noChangeAspect="1"/>
          </p:cNvPicPr>
          <p:nvPr/>
        </p:nvPicPr>
        <p:blipFill>
          <a:blip r:embed="rId3"/>
          <a:stretch>
            <a:fillRect/>
          </a:stretch>
        </p:blipFill>
        <p:spPr>
          <a:xfrm>
            <a:off x="929375" y="3259018"/>
            <a:ext cx="7285248" cy="3069358"/>
          </a:xfrm>
          <a:prstGeom prst="rect">
            <a:avLst/>
          </a:prstGeom>
        </p:spPr>
      </p:pic>
      <p:cxnSp>
        <p:nvCxnSpPr>
          <p:cNvPr id="2" name="Straight Connector 1">
            <a:extLst>
              <a:ext uri="{FF2B5EF4-FFF2-40B4-BE49-F238E27FC236}">
                <a16:creationId xmlns:a16="http://schemas.microsoft.com/office/drawing/2014/main" id="{B71CCDBE-590B-9BEB-B0DE-958897B195F9}"/>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CCD560C-9F7E-AA07-9C03-B86BCC37C4D7}"/>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OPTIMIZATION OF REACTOR VOLUME</a:t>
            </a:r>
          </a:p>
        </p:txBody>
      </p:sp>
    </p:spTree>
    <p:extLst>
      <p:ext uri="{BB962C8B-B14F-4D97-AF65-F5344CB8AC3E}">
        <p14:creationId xmlns:p14="http://schemas.microsoft.com/office/powerpoint/2010/main" val="3762350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36</a:t>
            </a:fld>
            <a:endParaRPr lang="en-IN">
              <a:solidFill>
                <a:prstClr val="black">
                  <a:tint val="75000"/>
                </a:prstClr>
              </a:solidFill>
              <a:latin typeface="Calibri" panose="020F0502020204030204"/>
            </a:endParaRPr>
          </a:p>
        </p:txBody>
      </p:sp>
      <p:sp>
        <p:nvSpPr>
          <p:cNvPr id="13" name="TextBox 12">
            <a:extLst>
              <a:ext uri="{FF2B5EF4-FFF2-40B4-BE49-F238E27FC236}">
                <a16:creationId xmlns:a16="http://schemas.microsoft.com/office/drawing/2014/main" id="{608BD77C-5BE5-40B1-8718-1E4C5059D6D9}"/>
              </a:ext>
            </a:extLst>
          </p:cNvPr>
          <p:cNvSpPr txBox="1"/>
          <p:nvPr/>
        </p:nvSpPr>
        <p:spPr>
          <a:xfrm>
            <a:off x="7803379" y="6061140"/>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pic>
        <p:nvPicPr>
          <p:cNvPr id="7" name="Picture 6">
            <a:extLst>
              <a:ext uri="{FF2B5EF4-FFF2-40B4-BE49-F238E27FC236}">
                <a16:creationId xmlns:a16="http://schemas.microsoft.com/office/drawing/2014/main" id="{11FA88E7-7F59-4C1C-BD8C-9FC3B2386C97}"/>
              </a:ext>
            </a:extLst>
          </p:cNvPr>
          <p:cNvPicPr>
            <a:picLocks noChangeAspect="1"/>
          </p:cNvPicPr>
          <p:nvPr/>
        </p:nvPicPr>
        <p:blipFill>
          <a:blip r:embed="rId2"/>
          <a:stretch>
            <a:fillRect/>
          </a:stretch>
        </p:blipFill>
        <p:spPr>
          <a:xfrm>
            <a:off x="1347166" y="2827676"/>
            <a:ext cx="6449668" cy="2855979"/>
          </a:xfrm>
          <a:prstGeom prst="rect">
            <a:avLst/>
          </a:prstGeom>
        </p:spPr>
      </p:pic>
      <p:sp>
        <p:nvSpPr>
          <p:cNvPr id="19" name="TextBox 18">
            <a:extLst>
              <a:ext uri="{FF2B5EF4-FFF2-40B4-BE49-F238E27FC236}">
                <a16:creationId xmlns:a16="http://schemas.microsoft.com/office/drawing/2014/main" id="{B978D840-5407-454F-996E-2568F0EC1705}"/>
              </a:ext>
            </a:extLst>
          </p:cNvPr>
          <p:cNvSpPr txBox="1"/>
          <p:nvPr/>
        </p:nvSpPr>
        <p:spPr>
          <a:xfrm>
            <a:off x="250040" y="5612795"/>
            <a:ext cx="8323171" cy="715581"/>
          </a:xfrm>
          <a:prstGeom prst="rect">
            <a:avLst/>
          </a:prstGeom>
          <a:noFill/>
        </p:spPr>
        <p:txBody>
          <a:bodyPr wrap="square">
            <a:spAutoFit/>
          </a:bodyPr>
          <a:lstStyle/>
          <a:p>
            <a:pPr marL="214313" indent="-214313" defTabSz="685800">
              <a:buFont typeface="Wingdings" panose="05000000000000000000" pitchFamily="2" charset="2"/>
              <a:buChar char="§"/>
              <a:defRPr/>
            </a:pPr>
            <a:r>
              <a:rPr lang="en-IN" sz="1350" dirty="0">
                <a:solidFill>
                  <a:prstClr val="black"/>
                </a:solidFill>
                <a:latin typeface="Calibri" panose="020F0502020204030204"/>
              </a:rPr>
              <a:t>Putting </a:t>
            </a:r>
            <a:r>
              <a:rPr lang="en-IN" sz="1350" b="1" dirty="0">
                <a:solidFill>
                  <a:srgbClr val="FF0000"/>
                </a:solidFill>
                <a:latin typeface="Calibri" panose="020F0502020204030204"/>
              </a:rPr>
              <a:t>CSTRs in series reduces the volume required</a:t>
            </a:r>
            <a:r>
              <a:rPr lang="en-IN" sz="1350" dirty="0">
                <a:solidFill>
                  <a:prstClr val="black"/>
                </a:solidFill>
                <a:latin typeface="Calibri" panose="020F0502020204030204"/>
              </a:rPr>
              <a:t>. </a:t>
            </a:r>
          </a:p>
          <a:p>
            <a:pPr marL="214313" indent="-214313" defTabSz="685800">
              <a:buFont typeface="Wingdings" panose="05000000000000000000" pitchFamily="2" charset="2"/>
              <a:buChar char="§"/>
              <a:defRPr/>
            </a:pPr>
            <a:r>
              <a:rPr lang="en-IN" sz="1350" b="1" dirty="0">
                <a:solidFill>
                  <a:srgbClr val="FF0000"/>
                </a:solidFill>
                <a:latin typeface="Calibri" panose="020F0502020204030204"/>
              </a:rPr>
              <a:t>An infinite number of CSTRs in series is equivalent to a PFR</a:t>
            </a:r>
            <a:r>
              <a:rPr lang="en-IN" sz="1350" dirty="0">
                <a:solidFill>
                  <a:srgbClr val="FF0000"/>
                </a:solidFill>
                <a:latin typeface="Calibri" panose="020F0502020204030204"/>
              </a:rPr>
              <a:t>. </a:t>
            </a:r>
          </a:p>
          <a:p>
            <a:pPr marL="214313" indent="-214313" defTabSz="685800">
              <a:buFont typeface="Wingdings" panose="05000000000000000000" pitchFamily="2" charset="2"/>
              <a:buChar char="§"/>
              <a:defRPr/>
            </a:pPr>
            <a:r>
              <a:rPr lang="en-IN" sz="1350" dirty="0">
                <a:solidFill>
                  <a:prstClr val="black"/>
                </a:solidFill>
                <a:latin typeface="Calibri" panose="020F0502020204030204"/>
              </a:rPr>
              <a:t>Putting </a:t>
            </a:r>
            <a:r>
              <a:rPr lang="en-IN" sz="1350" b="1" dirty="0">
                <a:solidFill>
                  <a:srgbClr val="FF0000"/>
                </a:solidFill>
                <a:latin typeface="Calibri" panose="020F0502020204030204"/>
              </a:rPr>
              <a:t>PFRs in series is equivalent of a longer PFR</a:t>
            </a:r>
            <a:r>
              <a:rPr lang="en-IN" sz="1350" dirty="0">
                <a:solidFill>
                  <a:srgbClr val="FF0000"/>
                </a:solidFill>
                <a:latin typeface="Calibri" panose="020F0502020204030204"/>
              </a:rPr>
              <a:t>.</a:t>
            </a:r>
          </a:p>
        </p:txBody>
      </p:sp>
      <p:pic>
        <p:nvPicPr>
          <p:cNvPr id="22" name="Picture 21">
            <a:extLst>
              <a:ext uri="{FF2B5EF4-FFF2-40B4-BE49-F238E27FC236}">
                <a16:creationId xmlns:a16="http://schemas.microsoft.com/office/drawing/2014/main" id="{A7E5DAFC-8578-4A28-85C7-A4E33D78D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962" y="1015883"/>
            <a:ext cx="5000077" cy="1811793"/>
          </a:xfrm>
          <a:prstGeom prst="rect">
            <a:avLst/>
          </a:prstGeom>
        </p:spPr>
      </p:pic>
      <p:cxnSp>
        <p:nvCxnSpPr>
          <p:cNvPr id="2" name="Straight Connector 1">
            <a:extLst>
              <a:ext uri="{FF2B5EF4-FFF2-40B4-BE49-F238E27FC236}">
                <a16:creationId xmlns:a16="http://schemas.microsoft.com/office/drawing/2014/main" id="{B71CCDBE-590B-9BEB-B0DE-958897B195F9}"/>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CCD560C-9F7E-AA07-9C03-B86BCC37C4D7}"/>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OPTIMIZATION OF REACTOR VOLUME</a:t>
            </a:r>
          </a:p>
        </p:txBody>
      </p:sp>
    </p:spTree>
    <p:extLst>
      <p:ext uri="{BB962C8B-B14F-4D97-AF65-F5344CB8AC3E}">
        <p14:creationId xmlns:p14="http://schemas.microsoft.com/office/powerpoint/2010/main" val="33529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37</a:t>
            </a:fld>
            <a:endParaRPr lang="en-IN">
              <a:solidFill>
                <a:prstClr val="black">
                  <a:tint val="75000"/>
                </a:prstClr>
              </a:solidFill>
              <a:latin typeface="Calibri" panose="020F0502020204030204"/>
            </a:endParaRPr>
          </a:p>
        </p:txBody>
      </p:sp>
      <p:pic>
        <p:nvPicPr>
          <p:cNvPr id="4" name="Picture 3">
            <a:extLst>
              <a:ext uri="{FF2B5EF4-FFF2-40B4-BE49-F238E27FC236}">
                <a16:creationId xmlns:a16="http://schemas.microsoft.com/office/drawing/2014/main" id="{F56F8FB9-CEDB-4B03-B81C-4C20483D2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31" y="862726"/>
            <a:ext cx="4179793" cy="3109067"/>
          </a:xfrm>
          <a:prstGeom prst="rect">
            <a:avLst/>
          </a:prstGeom>
        </p:spPr>
      </p:pic>
      <p:pic>
        <p:nvPicPr>
          <p:cNvPr id="16" name="Picture 15">
            <a:extLst>
              <a:ext uri="{FF2B5EF4-FFF2-40B4-BE49-F238E27FC236}">
                <a16:creationId xmlns:a16="http://schemas.microsoft.com/office/drawing/2014/main" id="{6C165DD5-332F-4356-B529-9AEE0049748F}"/>
              </a:ext>
            </a:extLst>
          </p:cNvPr>
          <p:cNvPicPr>
            <a:picLocks noChangeAspect="1"/>
          </p:cNvPicPr>
          <p:nvPr/>
        </p:nvPicPr>
        <p:blipFill rotWithShape="1">
          <a:blip r:embed="rId3">
            <a:extLst>
              <a:ext uri="{28A0092B-C50C-407E-A947-70E740481C1C}">
                <a14:useLocalDpi xmlns:a14="http://schemas.microsoft.com/office/drawing/2010/main" val="0"/>
              </a:ext>
            </a:extLst>
          </a:blip>
          <a:srcRect l="4267" t="7315" r="3198" b="10000"/>
          <a:stretch/>
        </p:blipFill>
        <p:spPr>
          <a:xfrm>
            <a:off x="186508" y="3910452"/>
            <a:ext cx="3698874" cy="2202063"/>
          </a:xfrm>
          <a:prstGeom prst="rect">
            <a:avLst/>
          </a:prstGeom>
        </p:spPr>
      </p:pic>
      <p:pic>
        <p:nvPicPr>
          <p:cNvPr id="20" name="Picture 19">
            <a:extLst>
              <a:ext uri="{FF2B5EF4-FFF2-40B4-BE49-F238E27FC236}">
                <a16:creationId xmlns:a16="http://schemas.microsoft.com/office/drawing/2014/main" id="{1BFB0B14-CFD3-4F69-A98E-B3B5ED7060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689" y="768794"/>
            <a:ext cx="3670176" cy="2520189"/>
          </a:xfrm>
          <a:prstGeom prst="rect">
            <a:avLst/>
          </a:prstGeom>
        </p:spPr>
      </p:pic>
      <p:pic>
        <p:nvPicPr>
          <p:cNvPr id="14" name="Picture 13">
            <a:extLst>
              <a:ext uri="{FF2B5EF4-FFF2-40B4-BE49-F238E27FC236}">
                <a16:creationId xmlns:a16="http://schemas.microsoft.com/office/drawing/2014/main" id="{5D914860-C97B-459E-B388-742764A292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5382" y="3368603"/>
            <a:ext cx="5145136" cy="2894139"/>
          </a:xfrm>
          <a:prstGeom prst="rect">
            <a:avLst/>
          </a:prstGeom>
        </p:spPr>
      </p:pic>
      <p:sp>
        <p:nvSpPr>
          <p:cNvPr id="21" name="TextBox 20">
            <a:extLst>
              <a:ext uri="{FF2B5EF4-FFF2-40B4-BE49-F238E27FC236}">
                <a16:creationId xmlns:a16="http://schemas.microsoft.com/office/drawing/2014/main" id="{03EE3728-CF97-4BA2-A985-DCC140543D88}"/>
              </a:ext>
            </a:extLst>
          </p:cNvPr>
          <p:cNvSpPr txBox="1"/>
          <p:nvPr/>
        </p:nvSpPr>
        <p:spPr>
          <a:xfrm>
            <a:off x="2028079" y="2430179"/>
            <a:ext cx="2061993" cy="338554"/>
          </a:xfrm>
          <a:prstGeom prst="rect">
            <a:avLst/>
          </a:prstGeom>
          <a:noFill/>
        </p:spPr>
        <p:txBody>
          <a:bodyPr wrap="square" rtlCol="0">
            <a:spAutoFit/>
          </a:bodyPr>
          <a:lstStyle/>
          <a:p>
            <a:pPr algn="ctr" defTabSz="685800">
              <a:defRPr/>
            </a:pPr>
            <a:r>
              <a:rPr lang="en-US" sz="1600" b="1" dirty="0">
                <a:solidFill>
                  <a:srgbClr val="4472C4"/>
                </a:solidFill>
                <a:latin typeface="Calibri" panose="020F0502020204030204"/>
              </a:rPr>
              <a:t>Distillation Column</a:t>
            </a:r>
            <a:endParaRPr lang="en-IN" sz="1600" b="1" dirty="0">
              <a:solidFill>
                <a:srgbClr val="4472C4"/>
              </a:solidFill>
              <a:latin typeface="Calibri" panose="020F0502020204030204"/>
            </a:endParaRPr>
          </a:p>
        </p:txBody>
      </p:sp>
      <p:sp>
        <p:nvSpPr>
          <p:cNvPr id="23" name="TextBox 22">
            <a:extLst>
              <a:ext uri="{FF2B5EF4-FFF2-40B4-BE49-F238E27FC236}">
                <a16:creationId xmlns:a16="http://schemas.microsoft.com/office/drawing/2014/main" id="{0ADDC4FD-7ACD-4578-823D-118E0DA9314E}"/>
              </a:ext>
            </a:extLst>
          </p:cNvPr>
          <p:cNvSpPr txBox="1"/>
          <p:nvPr/>
        </p:nvSpPr>
        <p:spPr>
          <a:xfrm>
            <a:off x="5988024" y="2711115"/>
            <a:ext cx="1985356" cy="523220"/>
          </a:xfrm>
          <a:prstGeom prst="rect">
            <a:avLst/>
          </a:prstGeom>
          <a:noFill/>
        </p:spPr>
        <p:txBody>
          <a:bodyPr wrap="square" rtlCol="0">
            <a:spAutoFit/>
          </a:bodyPr>
          <a:lstStyle/>
          <a:p>
            <a:pPr algn="ctr" defTabSz="685800">
              <a:defRPr/>
            </a:pPr>
            <a:r>
              <a:rPr lang="en-US" sz="1400" b="1" dirty="0">
                <a:solidFill>
                  <a:srgbClr val="4472C4"/>
                </a:solidFill>
                <a:latin typeface="Calibri" panose="020F0502020204030204"/>
              </a:rPr>
              <a:t>Vacuum Distillation Column</a:t>
            </a:r>
            <a:endParaRPr lang="en-IN" sz="1400" b="1" dirty="0">
              <a:solidFill>
                <a:srgbClr val="4472C4"/>
              </a:solidFill>
              <a:latin typeface="Calibri" panose="020F0502020204030204"/>
            </a:endParaRPr>
          </a:p>
        </p:txBody>
      </p:sp>
      <p:sp>
        <p:nvSpPr>
          <p:cNvPr id="13" name="TextBox 12">
            <a:extLst>
              <a:ext uri="{FF2B5EF4-FFF2-40B4-BE49-F238E27FC236}">
                <a16:creationId xmlns:a16="http://schemas.microsoft.com/office/drawing/2014/main" id="{7C21093B-EA01-43E0-A13E-1E03CBF20D1C}"/>
              </a:ext>
            </a:extLst>
          </p:cNvPr>
          <p:cNvSpPr txBox="1"/>
          <p:nvPr/>
        </p:nvSpPr>
        <p:spPr>
          <a:xfrm>
            <a:off x="155142" y="6071721"/>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2" name="Straight Connector 1">
            <a:extLst>
              <a:ext uri="{FF2B5EF4-FFF2-40B4-BE49-F238E27FC236}">
                <a16:creationId xmlns:a16="http://schemas.microsoft.com/office/drawing/2014/main" id="{90EDF5FF-EBE3-A47A-E5A0-ED46F6F670D3}"/>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D52E0AF-F265-4794-D92A-0FB05F3E3872}"/>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MANY MORE PROCESS PLANT EQUIPMENTS … </a:t>
            </a:r>
          </a:p>
        </p:txBody>
      </p:sp>
    </p:spTree>
    <p:extLst>
      <p:ext uri="{BB962C8B-B14F-4D97-AF65-F5344CB8AC3E}">
        <p14:creationId xmlns:p14="http://schemas.microsoft.com/office/powerpoint/2010/main" val="3722653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8893618D-147E-4A55-BD6B-59C296E0CD53}"/>
              </a:ext>
            </a:extLst>
          </p:cNvPr>
          <p:cNvSpPr>
            <a:spLocks noGrp="1"/>
          </p:cNvSpPr>
          <p:nvPr>
            <p:ph type="dt" sz="half" idx="10"/>
          </p:nvPr>
        </p:nvSpPr>
        <p:spPr/>
        <p:txBody>
          <a:bodyPr/>
          <a:lstStyle/>
          <a:p>
            <a:pPr defTabSz="685800">
              <a:defRPr/>
            </a:pPr>
            <a:fld id="{13E5DCEB-F194-4584-8EC6-D472AAC15DD9}"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9" name="Slide Number Placeholder 8">
            <a:extLst>
              <a:ext uri="{FF2B5EF4-FFF2-40B4-BE49-F238E27FC236}">
                <a16:creationId xmlns:a16="http://schemas.microsoft.com/office/drawing/2014/main" id="{D9507DE5-0724-434E-8B0C-D5B76A3A1039}"/>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4</a:t>
            </a:fld>
            <a:endParaRPr lang="en-IN">
              <a:solidFill>
                <a:prstClr val="black">
                  <a:tint val="75000"/>
                </a:prstClr>
              </a:solidFill>
              <a:latin typeface="Calibri" panose="020F0502020204030204"/>
            </a:endParaRPr>
          </a:p>
        </p:txBody>
      </p:sp>
      <p:cxnSp>
        <p:nvCxnSpPr>
          <p:cNvPr id="2" name="Straight Connector 1">
            <a:extLst>
              <a:ext uri="{FF2B5EF4-FFF2-40B4-BE49-F238E27FC236}">
                <a16:creationId xmlns:a16="http://schemas.microsoft.com/office/drawing/2014/main" id="{BA3E898F-01FC-81CC-EBDB-E503BEEE283F}"/>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C3E7F1-0955-72F1-9921-2A32CA8C588E}"/>
              </a:ext>
            </a:extLst>
          </p:cNvPr>
          <p:cNvSpPr txBox="1"/>
          <p:nvPr/>
        </p:nvSpPr>
        <p:spPr>
          <a:xfrm>
            <a:off x="139701" y="387074"/>
            <a:ext cx="5467350"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OPTIMUM DESIGN</a:t>
            </a:r>
          </a:p>
        </p:txBody>
      </p:sp>
      <p:pic>
        <p:nvPicPr>
          <p:cNvPr id="1026" name="Picture 2" descr="Design and installation specifications of large vertical oil storage tank">
            <a:extLst>
              <a:ext uri="{FF2B5EF4-FFF2-40B4-BE49-F238E27FC236}">
                <a16:creationId xmlns:a16="http://schemas.microsoft.com/office/drawing/2014/main" id="{FC6786C5-EFD6-49E5-8FE0-650003E17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8" y="984780"/>
            <a:ext cx="3718648" cy="19616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126 Base Oil Tank Royalty-Free Images, Stock Photos &amp; Pictures |  Shutterstock">
            <a:extLst>
              <a:ext uri="{FF2B5EF4-FFF2-40B4-BE49-F238E27FC236}">
                <a16:creationId xmlns:a16="http://schemas.microsoft.com/office/drawing/2014/main" id="{223C53FB-F9B9-4D50-9CE3-E4D1FF2B9D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53"/>
          <a:stretch/>
        </p:blipFill>
        <p:spPr bwMode="auto">
          <a:xfrm>
            <a:off x="4130901" y="984780"/>
            <a:ext cx="4654097" cy="30622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FE84821-49B3-4D44-9ECC-942137ABF338}"/>
              </a:ext>
            </a:extLst>
          </p:cNvPr>
          <p:cNvSpPr txBox="1"/>
          <p:nvPr/>
        </p:nvSpPr>
        <p:spPr>
          <a:xfrm>
            <a:off x="7804674" y="6049025"/>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sp>
        <p:nvSpPr>
          <p:cNvPr id="5" name="TextBox 4">
            <a:extLst>
              <a:ext uri="{FF2B5EF4-FFF2-40B4-BE49-F238E27FC236}">
                <a16:creationId xmlns:a16="http://schemas.microsoft.com/office/drawing/2014/main" id="{8E5B3974-5CBC-489D-B725-7013CC3F51EB}"/>
              </a:ext>
            </a:extLst>
          </p:cNvPr>
          <p:cNvSpPr txBox="1"/>
          <p:nvPr/>
        </p:nvSpPr>
        <p:spPr>
          <a:xfrm>
            <a:off x="382588" y="3361267"/>
            <a:ext cx="2987145" cy="923330"/>
          </a:xfrm>
          <a:prstGeom prst="rect">
            <a:avLst/>
          </a:prstGeom>
          <a:noFill/>
        </p:spPr>
        <p:txBody>
          <a:bodyPr wrap="square" rtlCol="0">
            <a:spAutoFit/>
          </a:bodyPr>
          <a:lstStyle/>
          <a:p>
            <a:r>
              <a:rPr lang="en-US" dirty="0"/>
              <a:t>Cost of sides: c</a:t>
            </a:r>
            <a:r>
              <a:rPr lang="en-US" baseline="-25000" dirty="0"/>
              <a:t>s</a:t>
            </a:r>
          </a:p>
          <a:p>
            <a:r>
              <a:rPr lang="en-US" dirty="0"/>
              <a:t>Cost of bottom: </a:t>
            </a:r>
            <a:r>
              <a:rPr lang="en-US" dirty="0" err="1"/>
              <a:t>c</a:t>
            </a:r>
            <a:r>
              <a:rPr lang="en-US" baseline="-25000" dirty="0" err="1"/>
              <a:t>b</a:t>
            </a:r>
            <a:endParaRPr lang="en-US" baseline="-25000" dirty="0"/>
          </a:p>
          <a:p>
            <a:r>
              <a:rPr lang="en-US" dirty="0"/>
              <a:t>Cost of top: </a:t>
            </a:r>
            <a:r>
              <a:rPr lang="en-US" dirty="0" err="1"/>
              <a:t>c</a:t>
            </a:r>
            <a:r>
              <a:rPr lang="en-US" baseline="-25000" dirty="0" err="1"/>
              <a:t>t</a:t>
            </a:r>
            <a:endParaRPr lang="en-IN" baseline="-25000" dirty="0"/>
          </a:p>
        </p:txBody>
      </p:sp>
      <p:sp>
        <p:nvSpPr>
          <p:cNvPr id="6" name="TextBox 5">
            <a:extLst>
              <a:ext uri="{FF2B5EF4-FFF2-40B4-BE49-F238E27FC236}">
                <a16:creationId xmlns:a16="http://schemas.microsoft.com/office/drawing/2014/main" id="{E3789362-C02C-4EF5-B93D-5580AF5334E0}"/>
              </a:ext>
            </a:extLst>
          </p:cNvPr>
          <p:cNvSpPr txBox="1"/>
          <p:nvPr/>
        </p:nvSpPr>
        <p:spPr>
          <a:xfrm>
            <a:off x="370795" y="4696977"/>
            <a:ext cx="8402409" cy="646331"/>
          </a:xfrm>
          <a:prstGeom prst="rect">
            <a:avLst/>
          </a:prstGeom>
          <a:noFill/>
        </p:spPr>
        <p:txBody>
          <a:bodyPr wrap="square" rtlCol="0">
            <a:spAutoFit/>
          </a:bodyPr>
          <a:lstStyle/>
          <a:p>
            <a:pPr algn="just"/>
            <a:r>
              <a:rPr lang="en-US" b="1" dirty="0">
                <a:solidFill>
                  <a:srgbClr val="C00000"/>
                </a:solidFill>
              </a:rPr>
              <a:t>Q.</a:t>
            </a:r>
            <a:r>
              <a:rPr lang="en-US" dirty="0"/>
              <a:t> You need to design a cylindrical storage vessel with diameter (D) of your choice. Evaluate the design criteria.</a:t>
            </a:r>
            <a:endParaRPr lang="en-IN" dirty="0"/>
          </a:p>
        </p:txBody>
      </p:sp>
    </p:spTree>
    <p:extLst>
      <p:ext uri="{BB962C8B-B14F-4D97-AF65-F5344CB8AC3E}">
        <p14:creationId xmlns:p14="http://schemas.microsoft.com/office/powerpoint/2010/main" val="401380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EC560C-3918-4DBC-859C-4318041FA0E2}"/>
              </a:ext>
            </a:extLst>
          </p:cNvPr>
          <p:cNvSpPr>
            <a:spLocks noGrp="1"/>
          </p:cNvSpPr>
          <p:nvPr>
            <p:ph type="dt" sz="half" idx="10"/>
          </p:nvPr>
        </p:nvSpPr>
        <p:spPr/>
        <p:txBody>
          <a:bodyPr/>
          <a:lstStyle/>
          <a:p>
            <a:pPr defTabSz="685800">
              <a:defRPr/>
            </a:pPr>
            <a:fld id="{0AB36357-0FB5-4482-AC48-1BC3618A6820}"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4" name="Slide Number Placeholder 3">
            <a:extLst>
              <a:ext uri="{FF2B5EF4-FFF2-40B4-BE49-F238E27FC236}">
                <a16:creationId xmlns:a16="http://schemas.microsoft.com/office/drawing/2014/main" id="{C3B33606-ED67-483D-9AA9-E2F40E334550}"/>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5</a:t>
            </a:fld>
            <a:endParaRPr lang="en-IN">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21E966BD-0DFC-41B2-A76D-6948A89505F1}"/>
              </a:ext>
            </a:extLst>
          </p:cNvPr>
          <p:cNvPicPr>
            <a:picLocks noChangeAspect="1"/>
          </p:cNvPicPr>
          <p:nvPr/>
        </p:nvPicPr>
        <p:blipFill>
          <a:blip r:embed="rId2"/>
          <a:stretch>
            <a:fillRect/>
          </a:stretch>
        </p:blipFill>
        <p:spPr>
          <a:xfrm>
            <a:off x="4658197" y="1367412"/>
            <a:ext cx="4400346" cy="3042213"/>
          </a:xfrm>
          <a:prstGeom prst="rect">
            <a:avLst/>
          </a:prstGeom>
        </p:spPr>
      </p:pic>
      <p:sp>
        <p:nvSpPr>
          <p:cNvPr id="10" name="TextBox 9">
            <a:extLst>
              <a:ext uri="{FF2B5EF4-FFF2-40B4-BE49-F238E27FC236}">
                <a16:creationId xmlns:a16="http://schemas.microsoft.com/office/drawing/2014/main" id="{C8D2CFAC-8FB9-41F3-88BB-D7880692D0F6}"/>
              </a:ext>
            </a:extLst>
          </p:cNvPr>
          <p:cNvSpPr txBox="1"/>
          <p:nvPr/>
        </p:nvSpPr>
        <p:spPr>
          <a:xfrm>
            <a:off x="139700" y="1060239"/>
            <a:ext cx="5927814" cy="584775"/>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600" dirty="0">
                <a:solidFill>
                  <a:srgbClr val="000000"/>
                </a:solidFill>
                <a:latin typeface="Calibri" panose="020F0502020204030204"/>
              </a:rPr>
              <a:t>Pump is a machine to move or transport incompressible fluids. </a:t>
            </a:r>
          </a:p>
          <a:p>
            <a:pPr marL="214313" indent="-214313" defTabSz="685800">
              <a:buFont typeface="Wingdings" panose="05000000000000000000" pitchFamily="2" charset="2"/>
              <a:buChar char="§"/>
              <a:defRPr/>
            </a:pPr>
            <a:r>
              <a:rPr lang="en-IN" sz="1600" dirty="0">
                <a:solidFill>
                  <a:srgbClr val="000000"/>
                </a:solidFill>
                <a:latin typeface="Calibri" panose="020F0502020204030204"/>
              </a:rPr>
              <a:t>Classification of Pumps: </a:t>
            </a:r>
          </a:p>
        </p:txBody>
      </p:sp>
      <p:sp>
        <p:nvSpPr>
          <p:cNvPr id="14" name="TextBox 13">
            <a:extLst>
              <a:ext uri="{FF2B5EF4-FFF2-40B4-BE49-F238E27FC236}">
                <a16:creationId xmlns:a16="http://schemas.microsoft.com/office/drawing/2014/main" id="{E7CE0212-52AA-444F-93F3-70F2679EAD04}"/>
              </a:ext>
            </a:extLst>
          </p:cNvPr>
          <p:cNvSpPr txBox="1"/>
          <p:nvPr/>
        </p:nvSpPr>
        <p:spPr>
          <a:xfrm>
            <a:off x="432397" y="1627883"/>
            <a:ext cx="4282777" cy="4278094"/>
          </a:xfrm>
          <a:prstGeom prst="rect">
            <a:avLst/>
          </a:prstGeom>
          <a:noFill/>
        </p:spPr>
        <p:txBody>
          <a:bodyPr wrap="square">
            <a:spAutoFit/>
          </a:bodyPr>
          <a:lstStyle/>
          <a:p>
            <a:pPr marL="214313" indent="-214313" defTabSz="685800">
              <a:buFont typeface="Arial" panose="020B0604020202020204" pitchFamily="34" charset="0"/>
              <a:buChar char="•"/>
              <a:defRPr/>
            </a:pPr>
            <a:r>
              <a:rPr lang="en-US" sz="1600" b="1" dirty="0">
                <a:solidFill>
                  <a:srgbClr val="000000"/>
                </a:solidFill>
                <a:latin typeface="Calibri" panose="020F0502020204030204" pitchFamily="34" charset="0"/>
              </a:rPr>
              <a:t>Dynamic Pump:</a:t>
            </a:r>
          </a:p>
          <a:p>
            <a:pPr marL="214313" indent="-214313" defTabSz="685800">
              <a:buFont typeface="Arial" panose="020B0604020202020204" pitchFamily="34" charset="0"/>
              <a:buChar char="•"/>
              <a:defRPr/>
            </a:pPr>
            <a:endParaRPr lang="en-US" sz="1600" b="1" dirty="0">
              <a:solidFill>
                <a:srgbClr val="000000"/>
              </a:solidFill>
              <a:latin typeface="Calibri" panose="020F0502020204030204" pitchFamily="34" charset="0"/>
            </a:endParaRPr>
          </a:p>
          <a:p>
            <a:pPr marL="557213" lvl="1" indent="-214313" defTabSz="685800">
              <a:buFont typeface="Wingdings" panose="05000000000000000000" pitchFamily="2" charset="2"/>
              <a:buChar char="Ø"/>
              <a:defRPr/>
            </a:pPr>
            <a:r>
              <a:rPr lang="en-US" sz="1600" dirty="0">
                <a:solidFill>
                  <a:srgbClr val="000000"/>
                </a:solidFill>
                <a:latin typeface="Calibri" panose="020F0502020204030204" pitchFamily="34" charset="0"/>
              </a:rPr>
              <a:t>May have 100% slips if the discharge valve is closed. </a:t>
            </a:r>
          </a:p>
          <a:p>
            <a:pPr marL="557213" lvl="1" indent="-214313" defTabSz="685800">
              <a:buFont typeface="Wingdings" panose="05000000000000000000" pitchFamily="2" charset="2"/>
              <a:buChar char="Ø"/>
              <a:defRPr/>
            </a:pPr>
            <a:endParaRPr lang="en-US" sz="1600" dirty="0">
              <a:solidFill>
                <a:srgbClr val="000000"/>
              </a:solidFill>
              <a:latin typeface="Calibri" panose="020F0502020204030204" pitchFamily="34" charset="0"/>
            </a:endParaRPr>
          </a:p>
          <a:p>
            <a:pPr marL="557213" lvl="1" indent="-214313" defTabSz="685800">
              <a:buFont typeface="Wingdings" panose="05000000000000000000" pitchFamily="2" charset="2"/>
              <a:buChar char="Ø"/>
              <a:defRPr/>
            </a:pPr>
            <a:r>
              <a:rPr lang="en-US" sz="1600" dirty="0">
                <a:solidFill>
                  <a:srgbClr val="000000"/>
                </a:solidFill>
                <a:latin typeface="Calibri" panose="020F0502020204030204" pitchFamily="34" charset="0"/>
              </a:rPr>
              <a:t>Therefore, no excessive pressure build up will occur if the discharge valve is closed. </a:t>
            </a:r>
          </a:p>
          <a:p>
            <a:pPr marL="557213" lvl="1" indent="-214313" defTabSz="685800">
              <a:buFont typeface="Wingdings" panose="05000000000000000000" pitchFamily="2" charset="2"/>
              <a:buChar char="Ø"/>
              <a:defRPr/>
            </a:pPr>
            <a:endParaRPr lang="en-US" sz="1600" dirty="0">
              <a:solidFill>
                <a:srgbClr val="000000"/>
              </a:solidFill>
              <a:latin typeface="Calibri" panose="020F0502020204030204" pitchFamily="34" charset="0"/>
            </a:endParaRPr>
          </a:p>
          <a:p>
            <a:pPr marL="557213" lvl="1" indent="-214313" defTabSz="685800">
              <a:buFont typeface="Wingdings" panose="05000000000000000000" pitchFamily="2" charset="2"/>
              <a:buChar char="Ø"/>
              <a:defRPr/>
            </a:pPr>
            <a:r>
              <a:rPr lang="en-US" sz="1600" dirty="0">
                <a:solidFill>
                  <a:srgbClr val="000000"/>
                </a:solidFill>
                <a:latin typeface="Calibri" panose="020F0502020204030204" pitchFamily="34" charset="0"/>
              </a:rPr>
              <a:t>The dynamic pump efficiency is lower than positive displacement pumps.</a:t>
            </a:r>
          </a:p>
          <a:p>
            <a:pPr marL="557213" lvl="1" indent="-214313" defTabSz="685800">
              <a:buFont typeface="Wingdings" panose="05000000000000000000" pitchFamily="2" charset="2"/>
              <a:buChar char="Ø"/>
              <a:defRPr/>
            </a:pPr>
            <a:endParaRPr lang="en-US" sz="1600" dirty="0">
              <a:solidFill>
                <a:srgbClr val="000000"/>
              </a:solidFill>
              <a:latin typeface="Calibri" panose="020F0502020204030204" pitchFamily="34" charset="0"/>
            </a:endParaRPr>
          </a:p>
          <a:p>
            <a:pPr marL="557213" lvl="1" indent="-214313" defTabSz="685800">
              <a:buFont typeface="Wingdings" panose="05000000000000000000" pitchFamily="2" charset="2"/>
              <a:buChar char="Ø"/>
              <a:defRPr/>
            </a:pPr>
            <a:r>
              <a:rPr lang="en-US" sz="1600" dirty="0">
                <a:solidFill>
                  <a:srgbClr val="000000"/>
                </a:solidFill>
                <a:latin typeface="Calibri" panose="020F0502020204030204" pitchFamily="34" charset="0"/>
              </a:rPr>
              <a:t>They have relatively high flow rates at relatively high operating speed with low maintenance costs.</a:t>
            </a:r>
          </a:p>
          <a:p>
            <a:pPr marL="557213" lvl="1" indent="-214313" defTabSz="685800">
              <a:buFont typeface="Wingdings" panose="05000000000000000000" pitchFamily="2" charset="2"/>
              <a:buChar char="Ø"/>
              <a:defRPr/>
            </a:pPr>
            <a:endParaRPr lang="en-US" sz="1600" dirty="0">
              <a:solidFill>
                <a:srgbClr val="000000"/>
              </a:solidFill>
              <a:latin typeface="Calibri" panose="020F0502020204030204" pitchFamily="34" charset="0"/>
            </a:endParaRPr>
          </a:p>
          <a:p>
            <a:pPr marL="557213" lvl="1" indent="-214313" defTabSz="685800">
              <a:buFont typeface="Wingdings" panose="05000000000000000000" pitchFamily="2" charset="2"/>
              <a:buChar char="Ø"/>
              <a:defRPr/>
            </a:pPr>
            <a:r>
              <a:rPr lang="en-US" sz="1600" dirty="0">
                <a:solidFill>
                  <a:srgbClr val="000000"/>
                </a:solidFill>
                <a:latin typeface="Calibri" panose="020F0502020204030204" pitchFamily="34" charset="0"/>
              </a:rPr>
              <a:t>Two types of dynamic pump are:  </a:t>
            </a:r>
            <a:r>
              <a:rPr lang="en-IN" sz="1600" b="1" dirty="0">
                <a:solidFill>
                  <a:srgbClr val="000000"/>
                </a:solidFill>
                <a:latin typeface="Calibri" panose="020F0502020204030204" pitchFamily="34" charset="0"/>
              </a:rPr>
              <a:t>a) Centrifugal pump</a:t>
            </a:r>
            <a:r>
              <a:rPr lang="en-IN" sz="1600" dirty="0">
                <a:solidFill>
                  <a:srgbClr val="000000"/>
                </a:solidFill>
                <a:latin typeface="Calibri" panose="020F0502020204030204" pitchFamily="34" charset="0"/>
              </a:rPr>
              <a:t>, &amp; </a:t>
            </a:r>
            <a:r>
              <a:rPr lang="en-IN" sz="1600" b="1" dirty="0">
                <a:solidFill>
                  <a:srgbClr val="000000"/>
                </a:solidFill>
                <a:latin typeface="Calibri" panose="020F0502020204030204" pitchFamily="34" charset="0"/>
              </a:rPr>
              <a:t>b) Axial pump</a:t>
            </a:r>
            <a:r>
              <a:rPr lang="en-IN" sz="1600" dirty="0">
                <a:solidFill>
                  <a:srgbClr val="000000"/>
                </a:solidFill>
                <a:latin typeface="Calibri" panose="020F0502020204030204" pitchFamily="34" charset="0"/>
              </a:rPr>
              <a:t>. </a:t>
            </a:r>
          </a:p>
        </p:txBody>
      </p:sp>
      <p:sp>
        <p:nvSpPr>
          <p:cNvPr id="17" name="TextBox 16">
            <a:extLst>
              <a:ext uri="{FF2B5EF4-FFF2-40B4-BE49-F238E27FC236}">
                <a16:creationId xmlns:a16="http://schemas.microsoft.com/office/drawing/2014/main" id="{CAFEE88B-D688-4015-BA5A-C3A828CC3B70}"/>
              </a:ext>
            </a:extLst>
          </p:cNvPr>
          <p:cNvSpPr txBox="1"/>
          <p:nvPr/>
        </p:nvSpPr>
        <p:spPr>
          <a:xfrm>
            <a:off x="140000" y="775546"/>
            <a:ext cx="4575174" cy="369332"/>
          </a:xfrm>
          <a:prstGeom prst="rect">
            <a:avLst/>
          </a:prstGeom>
          <a:noFill/>
        </p:spPr>
        <p:txBody>
          <a:bodyPr wrap="square">
            <a:spAutoFit/>
          </a:bodyPr>
          <a:lstStyle/>
          <a:p>
            <a:pPr defTabSz="685800">
              <a:defRPr/>
            </a:pP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PUMPS</a:t>
            </a:r>
            <a:endParaRPr lang="en-IN" dirty="0">
              <a:solidFill>
                <a:prstClr val="black"/>
              </a:solidFill>
              <a:latin typeface="Calibri" panose="020F0502020204030204"/>
            </a:endParaRPr>
          </a:p>
        </p:txBody>
      </p:sp>
      <p:sp>
        <p:nvSpPr>
          <p:cNvPr id="18" name="TextBox 17">
            <a:extLst>
              <a:ext uri="{FF2B5EF4-FFF2-40B4-BE49-F238E27FC236}">
                <a16:creationId xmlns:a16="http://schemas.microsoft.com/office/drawing/2014/main" id="{F36B1F41-B1F2-40DB-A1E4-52595749CFA2}"/>
              </a:ext>
            </a:extLst>
          </p:cNvPr>
          <p:cNvSpPr txBox="1"/>
          <p:nvPr/>
        </p:nvSpPr>
        <p:spPr>
          <a:xfrm>
            <a:off x="7804674" y="6049025"/>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2" name="Straight Connector 1">
            <a:extLst>
              <a:ext uri="{FF2B5EF4-FFF2-40B4-BE49-F238E27FC236}">
                <a16:creationId xmlns:a16="http://schemas.microsoft.com/office/drawing/2014/main" id="{5C6CD669-1982-CFEF-4DA1-C003356CFB66}"/>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E7432F-FC4C-62C8-6F8B-772DF27EB157}"/>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ROTATING EQUIPMENTS – PUMPS, COMPRESSORS, TURBINES</a:t>
            </a:r>
          </a:p>
        </p:txBody>
      </p:sp>
    </p:spTree>
    <p:extLst>
      <p:ext uri="{BB962C8B-B14F-4D97-AF65-F5344CB8AC3E}">
        <p14:creationId xmlns:p14="http://schemas.microsoft.com/office/powerpoint/2010/main" val="403127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EC560C-3918-4DBC-859C-4318041FA0E2}"/>
              </a:ext>
            </a:extLst>
          </p:cNvPr>
          <p:cNvSpPr>
            <a:spLocks noGrp="1"/>
          </p:cNvSpPr>
          <p:nvPr>
            <p:ph type="dt" sz="half" idx="10"/>
          </p:nvPr>
        </p:nvSpPr>
        <p:spPr/>
        <p:txBody>
          <a:bodyPr/>
          <a:lstStyle/>
          <a:p>
            <a:pPr defTabSz="685800">
              <a:defRPr/>
            </a:pPr>
            <a:fld id="{0AB36357-0FB5-4482-AC48-1BC3618A6820}"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4" name="Slide Number Placeholder 3">
            <a:extLst>
              <a:ext uri="{FF2B5EF4-FFF2-40B4-BE49-F238E27FC236}">
                <a16:creationId xmlns:a16="http://schemas.microsoft.com/office/drawing/2014/main" id="{C3B33606-ED67-483D-9AA9-E2F40E334550}"/>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6</a:t>
            </a:fld>
            <a:endParaRPr lang="en-IN">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21E966BD-0DFC-41B2-A76D-6948A89505F1}"/>
              </a:ext>
            </a:extLst>
          </p:cNvPr>
          <p:cNvPicPr>
            <a:picLocks noChangeAspect="1"/>
          </p:cNvPicPr>
          <p:nvPr/>
        </p:nvPicPr>
        <p:blipFill>
          <a:blip r:embed="rId2"/>
          <a:stretch>
            <a:fillRect/>
          </a:stretch>
        </p:blipFill>
        <p:spPr>
          <a:xfrm>
            <a:off x="4660278" y="1378831"/>
            <a:ext cx="4398264" cy="3040774"/>
          </a:xfrm>
          <a:prstGeom prst="rect">
            <a:avLst/>
          </a:prstGeom>
        </p:spPr>
      </p:pic>
      <p:sp>
        <p:nvSpPr>
          <p:cNvPr id="10" name="TextBox 9">
            <a:extLst>
              <a:ext uri="{FF2B5EF4-FFF2-40B4-BE49-F238E27FC236}">
                <a16:creationId xmlns:a16="http://schemas.microsoft.com/office/drawing/2014/main" id="{C8D2CFAC-8FB9-41F3-88BB-D7880692D0F6}"/>
              </a:ext>
            </a:extLst>
          </p:cNvPr>
          <p:cNvSpPr txBox="1"/>
          <p:nvPr/>
        </p:nvSpPr>
        <p:spPr>
          <a:xfrm>
            <a:off x="139700" y="1060239"/>
            <a:ext cx="5927814" cy="584775"/>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600" dirty="0">
                <a:solidFill>
                  <a:srgbClr val="000000"/>
                </a:solidFill>
                <a:latin typeface="Calibri" panose="020F0502020204030204"/>
              </a:rPr>
              <a:t>Pump is a machine to move or transport incompressible fluids. </a:t>
            </a:r>
          </a:p>
          <a:p>
            <a:pPr marL="214313" indent="-214313" defTabSz="685800">
              <a:buFont typeface="Wingdings" panose="05000000000000000000" pitchFamily="2" charset="2"/>
              <a:buChar char="§"/>
              <a:defRPr/>
            </a:pPr>
            <a:r>
              <a:rPr lang="en-IN" sz="1600" dirty="0">
                <a:solidFill>
                  <a:srgbClr val="000000"/>
                </a:solidFill>
                <a:latin typeface="Calibri" panose="020F0502020204030204"/>
              </a:rPr>
              <a:t>Classification of Pumps: </a:t>
            </a:r>
          </a:p>
        </p:txBody>
      </p:sp>
      <p:sp>
        <p:nvSpPr>
          <p:cNvPr id="12" name="TextBox 11">
            <a:extLst>
              <a:ext uri="{FF2B5EF4-FFF2-40B4-BE49-F238E27FC236}">
                <a16:creationId xmlns:a16="http://schemas.microsoft.com/office/drawing/2014/main" id="{85D250D3-18A8-45F0-9179-41D259EBDEAA}"/>
              </a:ext>
            </a:extLst>
          </p:cNvPr>
          <p:cNvSpPr txBox="1"/>
          <p:nvPr/>
        </p:nvSpPr>
        <p:spPr>
          <a:xfrm>
            <a:off x="372576" y="1618579"/>
            <a:ext cx="4342598" cy="3046988"/>
          </a:xfrm>
          <a:prstGeom prst="rect">
            <a:avLst/>
          </a:prstGeom>
          <a:noFill/>
        </p:spPr>
        <p:txBody>
          <a:bodyPr wrap="square">
            <a:spAutoFit/>
          </a:bodyPr>
          <a:lstStyle/>
          <a:p>
            <a:pPr marL="214313" indent="-214313" defTabSz="685800">
              <a:buFont typeface="Arial" panose="020B0604020202020204" pitchFamily="34" charset="0"/>
              <a:buChar char="•"/>
              <a:defRPr/>
            </a:pPr>
            <a:r>
              <a:rPr lang="en-US" sz="1600" b="1" dirty="0">
                <a:solidFill>
                  <a:srgbClr val="000000"/>
                </a:solidFill>
                <a:latin typeface="Calibri" panose="020F0502020204030204" pitchFamily="34" charset="0"/>
              </a:rPr>
              <a:t>Positive Displacement Pump: </a:t>
            </a:r>
          </a:p>
          <a:p>
            <a:pPr marL="214313" indent="-214313" defTabSz="685800">
              <a:buFont typeface="Arial" panose="020B0604020202020204" pitchFamily="34" charset="0"/>
              <a:buChar char="•"/>
              <a:defRPr/>
            </a:pPr>
            <a:endParaRPr lang="en-US" sz="1600" b="1" dirty="0">
              <a:solidFill>
                <a:srgbClr val="000000"/>
              </a:solidFill>
              <a:latin typeface="Calibri" panose="020F0502020204030204" pitchFamily="34" charset="0"/>
            </a:endParaRPr>
          </a:p>
          <a:p>
            <a:pPr marL="557213" lvl="1" indent="-214313" defTabSz="685800">
              <a:buFont typeface="Wingdings" panose="05000000000000000000" pitchFamily="2" charset="2"/>
              <a:buChar char="Ø"/>
              <a:defRPr/>
            </a:pPr>
            <a:r>
              <a:rPr lang="en-US" sz="1600" dirty="0">
                <a:solidFill>
                  <a:srgbClr val="000000"/>
                </a:solidFill>
                <a:latin typeface="Calibri" panose="020F0502020204030204" pitchFamily="34" charset="0"/>
              </a:rPr>
              <a:t>Operate by forcing a fixed volume of fluid from the inlet pressure section to the discharge section of the pump.</a:t>
            </a:r>
          </a:p>
          <a:p>
            <a:pPr marL="557213" lvl="1" indent="-214313" defTabSz="685800">
              <a:buFont typeface="Wingdings" panose="05000000000000000000" pitchFamily="2" charset="2"/>
              <a:buChar char="Ø"/>
              <a:defRPr/>
            </a:pPr>
            <a:r>
              <a:rPr lang="en-US" sz="1600" dirty="0">
                <a:solidFill>
                  <a:srgbClr val="000000"/>
                </a:solidFill>
                <a:latin typeface="Calibri" panose="020F0502020204030204" pitchFamily="34" charset="0"/>
              </a:rPr>
              <a:t>They have relatively low capacity, operating at lower speed but able to produce higher pressure than dynamic pumps. </a:t>
            </a:r>
          </a:p>
          <a:p>
            <a:pPr marL="557213" lvl="1" indent="-214313" defTabSz="685800">
              <a:buFont typeface="Wingdings" panose="05000000000000000000" pitchFamily="2" charset="2"/>
              <a:buChar char="Ø"/>
              <a:defRPr/>
            </a:pPr>
            <a:r>
              <a:rPr lang="en-US" sz="1600" dirty="0">
                <a:solidFill>
                  <a:srgbClr val="000000"/>
                </a:solidFill>
                <a:latin typeface="Calibri" panose="020F0502020204030204" pitchFamily="34" charset="0"/>
              </a:rPr>
              <a:t>Therefore, if the discharge valve is closed, the pressure will increase and may damage the discharge pipe if pressure relief is not provided. </a:t>
            </a:r>
          </a:p>
        </p:txBody>
      </p:sp>
      <p:sp>
        <p:nvSpPr>
          <p:cNvPr id="17" name="TextBox 16">
            <a:extLst>
              <a:ext uri="{FF2B5EF4-FFF2-40B4-BE49-F238E27FC236}">
                <a16:creationId xmlns:a16="http://schemas.microsoft.com/office/drawing/2014/main" id="{CAFEE88B-D688-4015-BA5A-C3A828CC3B70}"/>
              </a:ext>
            </a:extLst>
          </p:cNvPr>
          <p:cNvSpPr txBox="1"/>
          <p:nvPr/>
        </p:nvSpPr>
        <p:spPr>
          <a:xfrm>
            <a:off x="140000" y="775546"/>
            <a:ext cx="4575174" cy="369332"/>
          </a:xfrm>
          <a:prstGeom prst="rect">
            <a:avLst/>
          </a:prstGeom>
          <a:noFill/>
        </p:spPr>
        <p:txBody>
          <a:bodyPr wrap="square">
            <a:spAutoFit/>
          </a:bodyPr>
          <a:lstStyle/>
          <a:p>
            <a:pPr defTabSz="685800">
              <a:defRPr/>
            </a:pPr>
            <a:r>
              <a:rPr lang="en-US" b="1" dirty="0">
                <a:solidFill>
                  <a:srgbClr val="291973"/>
                </a:solidFill>
                <a:latin typeface="Calibri" panose="020F0502020204030204" pitchFamily="34" charset="0"/>
                <a:ea typeface="Calibri" panose="020F0502020204030204" pitchFamily="34" charset="0"/>
                <a:cs typeface="Calibri" panose="020F0502020204030204" pitchFamily="34" charset="0"/>
              </a:rPr>
              <a:t>PUMPS</a:t>
            </a:r>
            <a:endParaRPr lang="en-IN" dirty="0">
              <a:solidFill>
                <a:prstClr val="black"/>
              </a:solidFill>
              <a:latin typeface="Calibri" panose="020F0502020204030204"/>
            </a:endParaRPr>
          </a:p>
        </p:txBody>
      </p:sp>
      <p:sp>
        <p:nvSpPr>
          <p:cNvPr id="18" name="TextBox 17">
            <a:extLst>
              <a:ext uri="{FF2B5EF4-FFF2-40B4-BE49-F238E27FC236}">
                <a16:creationId xmlns:a16="http://schemas.microsoft.com/office/drawing/2014/main" id="{F36B1F41-B1F2-40DB-A1E4-52595749CFA2}"/>
              </a:ext>
            </a:extLst>
          </p:cNvPr>
          <p:cNvSpPr txBox="1"/>
          <p:nvPr/>
        </p:nvSpPr>
        <p:spPr>
          <a:xfrm>
            <a:off x="7804673" y="6074707"/>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2" name="Straight Connector 1">
            <a:extLst>
              <a:ext uri="{FF2B5EF4-FFF2-40B4-BE49-F238E27FC236}">
                <a16:creationId xmlns:a16="http://schemas.microsoft.com/office/drawing/2014/main" id="{5C6CD669-1982-CFEF-4DA1-C003356CFB66}"/>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E7432F-FC4C-62C8-6F8B-772DF27EB157}"/>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ROTATING EQUIPMENTS – PUMPS, COMPRESSORS, TURBINES</a:t>
            </a:r>
          </a:p>
        </p:txBody>
      </p:sp>
      <p:sp>
        <p:nvSpPr>
          <p:cNvPr id="6" name="TextBox 5">
            <a:extLst>
              <a:ext uri="{FF2B5EF4-FFF2-40B4-BE49-F238E27FC236}">
                <a16:creationId xmlns:a16="http://schemas.microsoft.com/office/drawing/2014/main" id="{95629AA2-8DD0-2AFC-8E96-94D699EC5A58}"/>
              </a:ext>
            </a:extLst>
          </p:cNvPr>
          <p:cNvSpPr txBox="1"/>
          <p:nvPr/>
        </p:nvSpPr>
        <p:spPr>
          <a:xfrm>
            <a:off x="372576" y="4665567"/>
            <a:ext cx="8685966" cy="923330"/>
          </a:xfrm>
          <a:prstGeom prst="rect">
            <a:avLst/>
          </a:prstGeom>
          <a:noFill/>
        </p:spPr>
        <p:txBody>
          <a:bodyPr wrap="square">
            <a:spAutoFit/>
          </a:bodyPr>
          <a:lstStyle/>
          <a:p>
            <a:pPr marL="557213" lvl="1" indent="-214313" defTabSz="685800">
              <a:buFont typeface="Wingdings" panose="05000000000000000000" pitchFamily="2" charset="2"/>
              <a:buChar char="Ø"/>
              <a:defRPr/>
            </a:pPr>
            <a:r>
              <a:rPr lang="en-US" sz="1800" dirty="0">
                <a:solidFill>
                  <a:srgbClr val="000000"/>
                </a:solidFill>
                <a:latin typeface="Calibri" panose="020F0502020204030204" pitchFamily="34" charset="0"/>
              </a:rPr>
              <a:t>The positive displacement pump may be classified into: </a:t>
            </a:r>
            <a:r>
              <a:rPr lang="en-US" sz="1800" b="1" dirty="0">
                <a:solidFill>
                  <a:srgbClr val="000000"/>
                </a:solidFill>
                <a:latin typeface="Calibri" panose="020F0502020204030204" pitchFamily="34" charset="0"/>
              </a:rPr>
              <a:t>a)</a:t>
            </a:r>
            <a:r>
              <a:rPr lang="en-US" sz="1800" dirty="0">
                <a:solidFill>
                  <a:srgbClr val="000000"/>
                </a:solidFill>
                <a:latin typeface="Calibri" panose="020F0502020204030204" pitchFamily="34" charset="0"/>
              </a:rPr>
              <a:t> </a:t>
            </a:r>
            <a:r>
              <a:rPr lang="en-US" sz="1800" b="1" dirty="0">
                <a:solidFill>
                  <a:srgbClr val="000000"/>
                </a:solidFill>
                <a:latin typeface="Calibri" panose="020F0502020204030204" pitchFamily="34" charset="0"/>
              </a:rPr>
              <a:t>Rotary pump </a:t>
            </a:r>
            <a:r>
              <a:rPr lang="en-US" sz="1800" dirty="0">
                <a:solidFill>
                  <a:srgbClr val="000000"/>
                </a:solidFill>
                <a:latin typeface="Calibri" panose="020F0502020204030204" pitchFamily="34" charset="0"/>
              </a:rPr>
              <a:t>such as </a:t>
            </a:r>
            <a:r>
              <a:rPr lang="en-US" sz="1800" b="1" dirty="0">
                <a:solidFill>
                  <a:srgbClr val="000000"/>
                </a:solidFill>
                <a:latin typeface="Calibri" panose="020F0502020204030204" pitchFamily="34" charset="0"/>
              </a:rPr>
              <a:t>screw pump, gear pump, sliding vane pump </a:t>
            </a:r>
            <a:r>
              <a:rPr lang="en-US" sz="1800" dirty="0">
                <a:solidFill>
                  <a:srgbClr val="000000"/>
                </a:solidFill>
                <a:latin typeface="Calibri" panose="020F0502020204030204" pitchFamily="34" charset="0"/>
              </a:rPr>
              <a:t>and</a:t>
            </a:r>
            <a:r>
              <a:rPr lang="en-US" sz="1800" b="1" dirty="0">
                <a:solidFill>
                  <a:srgbClr val="000000"/>
                </a:solidFill>
                <a:latin typeface="Calibri" panose="020F0502020204030204" pitchFamily="34" charset="0"/>
              </a:rPr>
              <a:t> lobe pump</a:t>
            </a:r>
            <a:r>
              <a:rPr lang="en-US" sz="1800" dirty="0">
                <a:solidFill>
                  <a:srgbClr val="000000"/>
                </a:solidFill>
                <a:latin typeface="Calibri" panose="020F0502020204030204" pitchFamily="34" charset="0"/>
              </a:rPr>
              <a:t>, &amp; </a:t>
            </a:r>
            <a:r>
              <a:rPr lang="en-US" sz="1800" b="1" dirty="0">
                <a:solidFill>
                  <a:srgbClr val="000000"/>
                </a:solidFill>
                <a:latin typeface="Calibri" panose="020F0502020204030204" pitchFamily="34" charset="0"/>
              </a:rPr>
              <a:t>b) Reciprocating pump </a:t>
            </a:r>
            <a:r>
              <a:rPr lang="en-US" sz="1800" dirty="0">
                <a:solidFill>
                  <a:srgbClr val="000000"/>
                </a:solidFill>
                <a:latin typeface="Calibri" panose="020F0502020204030204" pitchFamily="34" charset="0"/>
              </a:rPr>
              <a:t>such as </a:t>
            </a:r>
            <a:r>
              <a:rPr lang="en-US" sz="1800" b="1" dirty="0">
                <a:solidFill>
                  <a:srgbClr val="000000"/>
                </a:solidFill>
                <a:latin typeface="Calibri" panose="020F0502020204030204" pitchFamily="34" charset="0"/>
              </a:rPr>
              <a:t>piston pump, diaphragm pump </a:t>
            </a:r>
            <a:r>
              <a:rPr lang="en-US" sz="1800" dirty="0">
                <a:solidFill>
                  <a:srgbClr val="000000"/>
                </a:solidFill>
                <a:latin typeface="Calibri" panose="020F0502020204030204" pitchFamily="34" charset="0"/>
              </a:rPr>
              <a:t>and </a:t>
            </a:r>
            <a:r>
              <a:rPr lang="en-US" sz="1800" b="1" dirty="0">
                <a:solidFill>
                  <a:srgbClr val="000000"/>
                </a:solidFill>
                <a:latin typeface="Calibri" panose="020F0502020204030204" pitchFamily="34" charset="0"/>
              </a:rPr>
              <a:t>plunger pump</a:t>
            </a:r>
            <a:r>
              <a:rPr lang="en-US" sz="1800" dirty="0">
                <a:solidFill>
                  <a:srgbClr val="000000"/>
                </a:solidFill>
                <a:latin typeface="Calibri" panose="020F0502020204030204" pitchFamily="34" charset="0"/>
              </a:rPr>
              <a:t>. </a:t>
            </a:r>
          </a:p>
        </p:txBody>
      </p:sp>
    </p:spTree>
    <p:extLst>
      <p:ext uri="{BB962C8B-B14F-4D97-AF65-F5344CB8AC3E}">
        <p14:creationId xmlns:p14="http://schemas.microsoft.com/office/powerpoint/2010/main" val="1945864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EC560C-3918-4DBC-859C-4318041FA0E2}"/>
              </a:ext>
            </a:extLst>
          </p:cNvPr>
          <p:cNvSpPr>
            <a:spLocks noGrp="1"/>
          </p:cNvSpPr>
          <p:nvPr>
            <p:ph type="dt" sz="half" idx="10"/>
          </p:nvPr>
        </p:nvSpPr>
        <p:spPr/>
        <p:txBody>
          <a:bodyPr/>
          <a:lstStyle/>
          <a:p>
            <a:pPr defTabSz="685800">
              <a:defRPr/>
            </a:pPr>
            <a:fld id="{0AB36357-0FB5-4482-AC48-1BC3618A6820}"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4" name="Slide Number Placeholder 3">
            <a:extLst>
              <a:ext uri="{FF2B5EF4-FFF2-40B4-BE49-F238E27FC236}">
                <a16:creationId xmlns:a16="http://schemas.microsoft.com/office/drawing/2014/main" id="{C3B33606-ED67-483D-9AA9-E2F40E334550}"/>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7</a:t>
            </a:fld>
            <a:endParaRPr lang="en-IN">
              <a:solidFill>
                <a:prstClr val="black">
                  <a:tint val="75000"/>
                </a:prstClr>
              </a:solidFill>
              <a:latin typeface="Calibri" panose="020F0502020204030204"/>
            </a:endParaRPr>
          </a:p>
        </p:txBody>
      </p:sp>
      <p:grpSp>
        <p:nvGrpSpPr>
          <p:cNvPr id="18" name="Group 17">
            <a:extLst>
              <a:ext uri="{FF2B5EF4-FFF2-40B4-BE49-F238E27FC236}">
                <a16:creationId xmlns:a16="http://schemas.microsoft.com/office/drawing/2014/main" id="{CF771E45-0C65-465B-BB6F-8C961A86DF59}"/>
              </a:ext>
            </a:extLst>
          </p:cNvPr>
          <p:cNvGrpSpPr/>
          <p:nvPr/>
        </p:nvGrpSpPr>
        <p:grpSpPr>
          <a:xfrm>
            <a:off x="98454" y="1284332"/>
            <a:ext cx="4509213" cy="3226567"/>
            <a:chOff x="284162" y="830262"/>
            <a:chExt cx="5019675" cy="3724275"/>
          </a:xfrm>
        </p:grpSpPr>
        <p:pic>
          <p:nvPicPr>
            <p:cNvPr id="8" name="Picture 7">
              <a:extLst>
                <a:ext uri="{FF2B5EF4-FFF2-40B4-BE49-F238E27FC236}">
                  <a16:creationId xmlns:a16="http://schemas.microsoft.com/office/drawing/2014/main" id="{6218DECF-A080-4D92-BCE2-61774B97AFC5}"/>
                </a:ext>
              </a:extLst>
            </p:cNvPr>
            <p:cNvPicPr>
              <a:picLocks noChangeAspect="1"/>
            </p:cNvPicPr>
            <p:nvPr/>
          </p:nvPicPr>
          <p:blipFill>
            <a:blip r:embed="rId2"/>
            <a:stretch>
              <a:fillRect/>
            </a:stretch>
          </p:blipFill>
          <p:spPr>
            <a:xfrm>
              <a:off x="284162" y="830262"/>
              <a:ext cx="5019675" cy="3724275"/>
            </a:xfrm>
            <a:prstGeom prst="rect">
              <a:avLst/>
            </a:prstGeom>
          </p:spPr>
        </p:pic>
        <p:sp>
          <p:nvSpPr>
            <p:cNvPr id="17" name="TextBox 16">
              <a:extLst>
                <a:ext uri="{FF2B5EF4-FFF2-40B4-BE49-F238E27FC236}">
                  <a16:creationId xmlns:a16="http://schemas.microsoft.com/office/drawing/2014/main" id="{8CF1FD37-8472-45FB-8319-E3B36AFE1F6C}"/>
                </a:ext>
              </a:extLst>
            </p:cNvPr>
            <p:cNvSpPr txBox="1"/>
            <p:nvPr/>
          </p:nvSpPr>
          <p:spPr>
            <a:xfrm>
              <a:off x="796195" y="927768"/>
              <a:ext cx="3995609" cy="390777"/>
            </a:xfrm>
            <a:prstGeom prst="rect">
              <a:avLst/>
            </a:prstGeom>
            <a:noFill/>
          </p:spPr>
          <p:txBody>
            <a:bodyPr wrap="square">
              <a:spAutoFit/>
            </a:bodyPr>
            <a:lstStyle/>
            <a:p>
              <a:pPr algn="ctr" defTabSz="685800">
                <a:defRPr/>
              </a:pPr>
              <a:r>
                <a:rPr lang="en-IN" sz="1600" b="1" dirty="0">
                  <a:solidFill>
                    <a:prstClr val="black"/>
                  </a:solidFill>
                  <a:latin typeface="Calibri" panose="020F0502020204030204"/>
                </a:rPr>
                <a:t>PUMP PERFORMANCE CURVE</a:t>
              </a:r>
            </a:p>
          </p:txBody>
        </p:sp>
      </p:grpSp>
      <p:sp>
        <p:nvSpPr>
          <p:cNvPr id="20" name="TextBox 19">
            <a:extLst>
              <a:ext uri="{FF2B5EF4-FFF2-40B4-BE49-F238E27FC236}">
                <a16:creationId xmlns:a16="http://schemas.microsoft.com/office/drawing/2014/main" id="{F066115B-503A-4F73-A7FA-DDD46526DFC6}"/>
              </a:ext>
            </a:extLst>
          </p:cNvPr>
          <p:cNvSpPr txBox="1"/>
          <p:nvPr/>
        </p:nvSpPr>
        <p:spPr>
          <a:xfrm>
            <a:off x="4444324" y="1158771"/>
            <a:ext cx="4509213" cy="4770537"/>
          </a:xfrm>
          <a:prstGeom prst="rect">
            <a:avLst/>
          </a:prstGeom>
          <a:noFill/>
        </p:spPr>
        <p:txBody>
          <a:bodyPr wrap="square">
            <a:spAutoFit/>
          </a:bodyPr>
          <a:lstStyle/>
          <a:p>
            <a:pPr marL="214313" indent="-214313" algn="just" defTabSz="685800">
              <a:buFont typeface="Wingdings" panose="05000000000000000000" pitchFamily="2" charset="2"/>
              <a:buChar char="§"/>
              <a:defRPr/>
            </a:pPr>
            <a:r>
              <a:rPr lang="en-US" sz="1600" dirty="0">
                <a:solidFill>
                  <a:srgbClr val="000000"/>
                </a:solidFill>
                <a:latin typeface="Calibri" panose="020F0502020204030204" pitchFamily="34" charset="0"/>
              </a:rPr>
              <a:t>Two main criteria for pump selection are the </a:t>
            </a:r>
            <a:r>
              <a:rPr lang="en-US" sz="1600" b="1" dirty="0">
                <a:solidFill>
                  <a:srgbClr val="000000"/>
                </a:solidFill>
                <a:latin typeface="Calibri" panose="020F0502020204030204" pitchFamily="34" charset="0"/>
              </a:rPr>
              <a:t>capacity</a:t>
            </a:r>
            <a:r>
              <a:rPr lang="en-US" sz="1600" dirty="0">
                <a:solidFill>
                  <a:srgbClr val="000000"/>
                </a:solidFill>
                <a:latin typeface="Calibri" panose="020F0502020204030204" pitchFamily="34" charset="0"/>
              </a:rPr>
              <a:t> and </a:t>
            </a:r>
            <a:r>
              <a:rPr lang="en-US" sz="1600" b="1" dirty="0">
                <a:solidFill>
                  <a:srgbClr val="000000"/>
                </a:solidFill>
                <a:latin typeface="Calibri" panose="020F0502020204030204" pitchFamily="34" charset="0"/>
              </a:rPr>
              <a:t>pump head</a:t>
            </a:r>
            <a:r>
              <a:rPr lang="en-US" sz="1600" dirty="0">
                <a:solidFill>
                  <a:srgbClr val="000000"/>
                </a:solidFill>
                <a:latin typeface="Calibri" panose="020F0502020204030204" pitchFamily="34" charset="0"/>
              </a:rPr>
              <a:t>. </a:t>
            </a:r>
          </a:p>
          <a:p>
            <a:pPr marL="214313" indent="-214313" algn="just" defTabSz="685800">
              <a:buFont typeface="Wingdings" panose="05000000000000000000" pitchFamily="2" charset="2"/>
              <a:buChar char="§"/>
              <a:defRPr/>
            </a:pPr>
            <a:endParaRPr lang="en-US" sz="1600" dirty="0">
              <a:solidFill>
                <a:srgbClr val="000000"/>
              </a:solidFill>
              <a:latin typeface="Calibri" panose="020F0502020204030204" pitchFamily="34" charset="0"/>
            </a:endParaRPr>
          </a:p>
          <a:p>
            <a:pPr marL="214313" indent="-214313" algn="just" defTabSz="685800">
              <a:buFont typeface="Wingdings" panose="05000000000000000000" pitchFamily="2" charset="2"/>
              <a:buChar char="§"/>
              <a:defRPr/>
            </a:pPr>
            <a:r>
              <a:rPr lang="en-US" sz="1600" dirty="0">
                <a:solidFill>
                  <a:srgbClr val="000000"/>
                </a:solidFill>
                <a:latin typeface="Calibri" panose="020F0502020204030204" pitchFamily="34" charset="0"/>
              </a:rPr>
              <a:t>Manufacturers use pump head (in the unit of water height) instead of pressure for pump specifications. </a:t>
            </a:r>
          </a:p>
          <a:p>
            <a:pPr marL="214313" indent="-214313" algn="just" defTabSz="685800">
              <a:buFont typeface="Wingdings" panose="05000000000000000000" pitchFamily="2" charset="2"/>
              <a:buChar char="§"/>
              <a:defRPr/>
            </a:pPr>
            <a:endParaRPr lang="en-US" sz="1600" dirty="0">
              <a:solidFill>
                <a:srgbClr val="000000"/>
              </a:solidFill>
              <a:latin typeface="Calibri" panose="020F0502020204030204" pitchFamily="34" charset="0"/>
            </a:endParaRPr>
          </a:p>
          <a:p>
            <a:pPr marL="214313" indent="-214313" algn="just" defTabSz="685800">
              <a:buFont typeface="Wingdings" panose="05000000000000000000" pitchFamily="2" charset="2"/>
              <a:buChar char="§"/>
              <a:defRPr/>
            </a:pPr>
            <a:r>
              <a:rPr lang="en-US" sz="1600" dirty="0">
                <a:solidFill>
                  <a:srgbClr val="000000"/>
                </a:solidFill>
                <a:latin typeface="Calibri" panose="020F0502020204030204" pitchFamily="34" charset="0"/>
              </a:rPr>
              <a:t>The process designer has to calculate the required pump head when pumping a fluid from a location to another. </a:t>
            </a:r>
          </a:p>
          <a:p>
            <a:pPr marL="214313" indent="-214313" algn="just" defTabSz="685800">
              <a:buFont typeface="Wingdings" panose="05000000000000000000" pitchFamily="2" charset="2"/>
              <a:buChar char="§"/>
              <a:defRPr/>
            </a:pPr>
            <a:endParaRPr lang="en-US" sz="1600" dirty="0">
              <a:solidFill>
                <a:srgbClr val="000000"/>
              </a:solidFill>
              <a:latin typeface="Calibri" panose="020F0502020204030204" pitchFamily="34" charset="0"/>
            </a:endParaRPr>
          </a:p>
          <a:p>
            <a:pPr marL="214313" indent="-214313" algn="just" defTabSz="685800">
              <a:buFont typeface="Wingdings" panose="05000000000000000000" pitchFamily="2" charset="2"/>
              <a:buChar char="§"/>
              <a:defRPr/>
            </a:pPr>
            <a:r>
              <a:rPr lang="en-US" sz="1600" dirty="0">
                <a:solidFill>
                  <a:srgbClr val="000000"/>
                </a:solidFill>
                <a:latin typeface="Calibri" panose="020F0502020204030204" pitchFamily="34" charset="0"/>
              </a:rPr>
              <a:t>Then, one has to refer to the pump performance curve to select suitable pump for the operating condition. </a:t>
            </a:r>
          </a:p>
          <a:p>
            <a:pPr marL="214313" indent="-214313" algn="just" defTabSz="685800">
              <a:buFont typeface="Wingdings" panose="05000000000000000000" pitchFamily="2" charset="2"/>
              <a:buChar char="§"/>
              <a:defRPr/>
            </a:pPr>
            <a:endParaRPr lang="en-US" sz="1600" dirty="0">
              <a:solidFill>
                <a:srgbClr val="000000"/>
              </a:solidFill>
              <a:latin typeface="Calibri" panose="020F0502020204030204" pitchFamily="34" charset="0"/>
            </a:endParaRPr>
          </a:p>
          <a:p>
            <a:pPr marL="214313" indent="-214313" algn="just" defTabSz="685800">
              <a:buFont typeface="Wingdings" panose="05000000000000000000" pitchFamily="2" charset="2"/>
              <a:buChar char="§"/>
              <a:defRPr/>
            </a:pPr>
            <a:r>
              <a:rPr lang="en-US" sz="1600" dirty="0">
                <a:solidFill>
                  <a:srgbClr val="000000"/>
                </a:solidFill>
                <a:latin typeface="Calibri" panose="020F0502020204030204" pitchFamily="34" charset="0"/>
              </a:rPr>
              <a:t>The pump in the left figure is suitable at the operating condition (pump head, flowrate and horsepower) at the best efficiency point (maximum efficiency). </a:t>
            </a:r>
            <a:endParaRPr lang="en-IN" sz="1600" dirty="0">
              <a:solidFill>
                <a:prstClr val="black"/>
              </a:solidFill>
              <a:latin typeface="Calibri" panose="020F0502020204030204"/>
            </a:endParaRPr>
          </a:p>
        </p:txBody>
      </p:sp>
      <p:sp>
        <p:nvSpPr>
          <p:cNvPr id="40" name="TextBox 39">
            <a:extLst>
              <a:ext uri="{FF2B5EF4-FFF2-40B4-BE49-F238E27FC236}">
                <a16:creationId xmlns:a16="http://schemas.microsoft.com/office/drawing/2014/main" id="{7F3ACFC9-6DAA-47A7-A900-E7D9B762FFC5}"/>
              </a:ext>
            </a:extLst>
          </p:cNvPr>
          <p:cNvSpPr txBox="1"/>
          <p:nvPr/>
        </p:nvSpPr>
        <p:spPr>
          <a:xfrm>
            <a:off x="735689" y="5942423"/>
            <a:ext cx="7672622" cy="338554"/>
          </a:xfrm>
          <a:prstGeom prst="rect">
            <a:avLst/>
          </a:prstGeom>
          <a:noFill/>
        </p:spPr>
        <p:txBody>
          <a:bodyPr wrap="square">
            <a:spAutoFit/>
          </a:bodyPr>
          <a:lstStyle/>
          <a:p>
            <a:pPr algn="ctr" defTabSz="685800">
              <a:defRPr/>
            </a:pPr>
            <a:r>
              <a:rPr lang="en-IN" sz="1600" b="1" dirty="0">
                <a:solidFill>
                  <a:prstClr val="black"/>
                </a:solidFill>
                <a:latin typeface="Calibri" panose="020F0502020204030204"/>
              </a:rPr>
              <a:t>Pump Head = Pressure Head + Elevation Head + Velocity Head + Pipe &amp; Fittings Head </a:t>
            </a:r>
          </a:p>
        </p:txBody>
      </p:sp>
      <p:sp>
        <p:nvSpPr>
          <p:cNvPr id="41" name="TextBox 40">
            <a:extLst>
              <a:ext uri="{FF2B5EF4-FFF2-40B4-BE49-F238E27FC236}">
                <a16:creationId xmlns:a16="http://schemas.microsoft.com/office/drawing/2014/main" id="{1E4BF654-3173-43EE-A130-F5981B6FD997}"/>
              </a:ext>
            </a:extLst>
          </p:cNvPr>
          <p:cNvSpPr txBox="1"/>
          <p:nvPr/>
        </p:nvSpPr>
        <p:spPr>
          <a:xfrm>
            <a:off x="267375" y="4572285"/>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2" name="Straight Connector 1">
            <a:extLst>
              <a:ext uri="{FF2B5EF4-FFF2-40B4-BE49-F238E27FC236}">
                <a16:creationId xmlns:a16="http://schemas.microsoft.com/office/drawing/2014/main" id="{570E09AA-6F39-5DD0-53EB-B424900C5D21}"/>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74AC09-0C37-F8F0-DAC5-71E1A126C0ED}"/>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PUMPS</a:t>
            </a:r>
          </a:p>
        </p:txBody>
      </p:sp>
    </p:spTree>
    <p:extLst>
      <p:ext uri="{BB962C8B-B14F-4D97-AF65-F5344CB8AC3E}">
        <p14:creationId xmlns:p14="http://schemas.microsoft.com/office/powerpoint/2010/main" val="3875724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EC560C-3918-4DBC-859C-4318041FA0E2}"/>
              </a:ext>
            </a:extLst>
          </p:cNvPr>
          <p:cNvSpPr>
            <a:spLocks noGrp="1"/>
          </p:cNvSpPr>
          <p:nvPr>
            <p:ph type="dt" sz="half" idx="10"/>
          </p:nvPr>
        </p:nvSpPr>
        <p:spPr/>
        <p:txBody>
          <a:bodyPr/>
          <a:lstStyle/>
          <a:p>
            <a:pPr defTabSz="685800">
              <a:defRPr/>
            </a:pPr>
            <a:fld id="{0AB36357-0FB5-4482-AC48-1BC3618A6820}"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4" name="Slide Number Placeholder 3">
            <a:extLst>
              <a:ext uri="{FF2B5EF4-FFF2-40B4-BE49-F238E27FC236}">
                <a16:creationId xmlns:a16="http://schemas.microsoft.com/office/drawing/2014/main" id="{C3B33606-ED67-483D-9AA9-E2F40E334550}"/>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8</a:t>
            </a:fld>
            <a:endParaRPr lang="en-IN">
              <a:solidFill>
                <a:prstClr val="black">
                  <a:tint val="75000"/>
                </a:prstClr>
              </a:solidFill>
              <a:latin typeface="Calibri" panose="020F0502020204030204"/>
            </a:endParaRPr>
          </a:p>
        </p:txBody>
      </p:sp>
      <p:pic>
        <p:nvPicPr>
          <p:cNvPr id="22" name="Picture 21">
            <a:extLst>
              <a:ext uri="{FF2B5EF4-FFF2-40B4-BE49-F238E27FC236}">
                <a16:creationId xmlns:a16="http://schemas.microsoft.com/office/drawing/2014/main" id="{073DBACC-9CD6-4D0C-8180-2BF503CB1C1D}"/>
              </a:ext>
            </a:extLst>
          </p:cNvPr>
          <p:cNvPicPr>
            <a:picLocks noChangeAspect="1"/>
          </p:cNvPicPr>
          <p:nvPr/>
        </p:nvPicPr>
        <p:blipFill>
          <a:blip r:embed="rId6"/>
          <a:stretch>
            <a:fillRect/>
          </a:stretch>
        </p:blipFill>
        <p:spPr>
          <a:xfrm>
            <a:off x="272090" y="991831"/>
            <a:ext cx="5645317" cy="4195001"/>
          </a:xfrm>
          <a:prstGeom prst="rect">
            <a:avLst/>
          </a:prstGeom>
        </p:spPr>
      </p:pic>
      <p:sp>
        <p:nvSpPr>
          <p:cNvPr id="12" name="TextBox 11">
            <a:extLst>
              <a:ext uri="{FF2B5EF4-FFF2-40B4-BE49-F238E27FC236}">
                <a16:creationId xmlns:a16="http://schemas.microsoft.com/office/drawing/2014/main" id="{48F44585-4D51-453B-B5B4-9F6D64515918}"/>
              </a:ext>
            </a:extLst>
          </p:cNvPr>
          <p:cNvSpPr txBox="1"/>
          <p:nvPr/>
        </p:nvSpPr>
        <p:spPr>
          <a:xfrm>
            <a:off x="5918311" y="975257"/>
            <a:ext cx="3022970" cy="4524315"/>
          </a:xfrm>
          <a:prstGeom prst="rect">
            <a:avLst/>
          </a:prstGeom>
          <a:noFill/>
        </p:spPr>
        <p:txBody>
          <a:bodyPr wrap="square">
            <a:spAutoFit/>
          </a:bodyPr>
          <a:lstStyle/>
          <a:p>
            <a:pPr marL="214313" indent="-214313" algn="just" defTabSz="685800">
              <a:buFont typeface="Wingdings" panose="05000000000000000000" pitchFamily="2" charset="2"/>
              <a:buChar char="§"/>
              <a:defRPr/>
            </a:pPr>
            <a:r>
              <a:rPr lang="en-US" sz="1600" b="1" dirty="0">
                <a:solidFill>
                  <a:srgbClr val="000000"/>
                </a:solidFill>
                <a:latin typeface="Calibri" panose="020F0502020204030204" pitchFamily="34" charset="0"/>
              </a:rPr>
              <a:t>Pumps in series: </a:t>
            </a:r>
            <a:r>
              <a:rPr lang="en-US" sz="1600" dirty="0">
                <a:solidFill>
                  <a:srgbClr val="000000"/>
                </a:solidFill>
                <a:latin typeface="Calibri" panose="020F0502020204030204" pitchFamily="34" charset="0"/>
              </a:rPr>
              <a:t>Total discharge pressure is equal to the addition of the particular discharge pressures of each pump and the total flow is equal to the flow of one pump, which is the flow of the smaller pump (if the pumps are not of the same capacity). </a:t>
            </a:r>
          </a:p>
          <a:p>
            <a:pPr marL="214313" indent="-214313" algn="just" defTabSz="685800">
              <a:buFont typeface="Wingdings" panose="05000000000000000000" pitchFamily="2" charset="2"/>
              <a:buChar char="§"/>
              <a:defRPr/>
            </a:pPr>
            <a:endParaRPr lang="en-US" sz="1600" dirty="0">
              <a:solidFill>
                <a:srgbClr val="000000"/>
              </a:solidFill>
              <a:latin typeface="Calibri" panose="020F0502020204030204" pitchFamily="34" charset="0"/>
            </a:endParaRPr>
          </a:p>
          <a:p>
            <a:pPr marL="214313" indent="-214313" algn="just" defTabSz="685800">
              <a:buFont typeface="Wingdings" panose="05000000000000000000" pitchFamily="2" charset="2"/>
              <a:buChar char="§"/>
              <a:defRPr/>
            </a:pPr>
            <a:endParaRPr lang="en-US" sz="1600" dirty="0">
              <a:solidFill>
                <a:srgbClr val="000000"/>
              </a:solidFill>
              <a:latin typeface="Calibri" panose="020F0502020204030204" pitchFamily="34" charset="0"/>
            </a:endParaRPr>
          </a:p>
          <a:p>
            <a:pPr marL="214313" indent="-214313" algn="just" defTabSz="685800">
              <a:buFont typeface="Wingdings" panose="05000000000000000000" pitchFamily="2" charset="2"/>
              <a:buChar char="§"/>
              <a:defRPr/>
            </a:pPr>
            <a:endParaRPr lang="en-US" sz="1600" dirty="0">
              <a:solidFill>
                <a:srgbClr val="000000"/>
              </a:solidFill>
              <a:latin typeface="Calibri" panose="020F0502020204030204" pitchFamily="34" charset="0"/>
            </a:endParaRPr>
          </a:p>
          <a:p>
            <a:pPr marL="214313" indent="-214313" algn="just" defTabSz="685800">
              <a:buFont typeface="Wingdings" panose="05000000000000000000" pitchFamily="2" charset="2"/>
              <a:buChar char="§"/>
              <a:defRPr/>
            </a:pPr>
            <a:r>
              <a:rPr lang="en-US" sz="1600" b="1" dirty="0">
                <a:solidFill>
                  <a:srgbClr val="000000"/>
                </a:solidFill>
                <a:latin typeface="Calibri" panose="020F0502020204030204" pitchFamily="34" charset="0"/>
              </a:rPr>
              <a:t>Pump in parallel: </a:t>
            </a:r>
            <a:r>
              <a:rPr lang="en-US" sz="1600" dirty="0">
                <a:solidFill>
                  <a:srgbClr val="000000"/>
                </a:solidFill>
                <a:latin typeface="Calibri" panose="020F0502020204030204" pitchFamily="34" charset="0"/>
              </a:rPr>
              <a:t>Total discharge pressure is equal to discharge pressure of one pump &amp; the total flow rate is the addition of the flow of each pump. </a:t>
            </a:r>
          </a:p>
        </p:txBody>
      </p:sp>
      <p:pic>
        <p:nvPicPr>
          <p:cNvPr id="8" name="Picture 7">
            <a:extLst>
              <a:ext uri="{FF2B5EF4-FFF2-40B4-BE49-F238E27FC236}">
                <a16:creationId xmlns:a16="http://schemas.microsoft.com/office/drawing/2014/main" id="{61B76B43-AF09-438B-9ACF-EEB297F2E84D}"/>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260944" y="3301000"/>
            <a:ext cx="2296686" cy="170667"/>
          </a:xfrm>
          <a:prstGeom prst="rect">
            <a:avLst/>
          </a:prstGeom>
        </p:spPr>
      </p:pic>
      <p:pic>
        <p:nvPicPr>
          <p:cNvPr id="11" name="Picture 10">
            <a:extLst>
              <a:ext uri="{FF2B5EF4-FFF2-40B4-BE49-F238E27FC236}">
                <a16:creationId xmlns:a16="http://schemas.microsoft.com/office/drawing/2014/main" id="{240AD9E1-A8B6-44E1-9BF9-B996A75809F7}"/>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260944" y="3603224"/>
            <a:ext cx="2549029" cy="181638"/>
          </a:xfrm>
          <a:prstGeom prst="rect">
            <a:avLst/>
          </a:prstGeom>
        </p:spPr>
      </p:pic>
      <p:pic>
        <p:nvPicPr>
          <p:cNvPr id="16" name="Picture 15">
            <a:extLst>
              <a:ext uri="{FF2B5EF4-FFF2-40B4-BE49-F238E27FC236}">
                <a16:creationId xmlns:a16="http://schemas.microsoft.com/office/drawing/2014/main" id="{E47A02FE-B351-4AED-984C-FC23156AD95B}"/>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186189" y="5502413"/>
            <a:ext cx="2363733" cy="170667"/>
          </a:xfrm>
          <a:prstGeom prst="rect">
            <a:avLst/>
          </a:prstGeom>
        </p:spPr>
      </p:pic>
      <p:pic>
        <p:nvPicPr>
          <p:cNvPr id="18" name="Picture 17">
            <a:extLst>
              <a:ext uri="{FF2B5EF4-FFF2-40B4-BE49-F238E27FC236}">
                <a16:creationId xmlns:a16="http://schemas.microsoft.com/office/drawing/2014/main" id="{5116AC3A-7616-4553-9A32-097199ED62AC}"/>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6186189" y="5850263"/>
            <a:ext cx="2261333" cy="181638"/>
          </a:xfrm>
          <a:prstGeom prst="rect">
            <a:avLst/>
          </a:prstGeom>
        </p:spPr>
      </p:pic>
      <p:sp>
        <p:nvSpPr>
          <p:cNvPr id="41" name="TextBox 40">
            <a:extLst>
              <a:ext uri="{FF2B5EF4-FFF2-40B4-BE49-F238E27FC236}">
                <a16:creationId xmlns:a16="http://schemas.microsoft.com/office/drawing/2014/main" id="{1E4BF654-3173-43EE-A130-F5981B6FD997}"/>
              </a:ext>
            </a:extLst>
          </p:cNvPr>
          <p:cNvSpPr txBox="1"/>
          <p:nvPr/>
        </p:nvSpPr>
        <p:spPr>
          <a:xfrm>
            <a:off x="272090" y="6070601"/>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2" name="Straight Connector 1">
            <a:extLst>
              <a:ext uri="{FF2B5EF4-FFF2-40B4-BE49-F238E27FC236}">
                <a16:creationId xmlns:a16="http://schemas.microsoft.com/office/drawing/2014/main" id="{570E09AA-6F39-5DD0-53EB-B424900C5D21}"/>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74AC09-0C37-F8F0-DAC5-71E1A126C0ED}"/>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PUMPS</a:t>
            </a:r>
          </a:p>
        </p:txBody>
      </p:sp>
    </p:spTree>
    <p:extLst>
      <p:ext uri="{BB962C8B-B14F-4D97-AF65-F5344CB8AC3E}">
        <p14:creationId xmlns:p14="http://schemas.microsoft.com/office/powerpoint/2010/main" val="2356150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DEC560C-3918-4DBC-859C-4318041FA0E2}"/>
              </a:ext>
            </a:extLst>
          </p:cNvPr>
          <p:cNvSpPr>
            <a:spLocks noGrp="1"/>
          </p:cNvSpPr>
          <p:nvPr>
            <p:ph type="dt" sz="half" idx="10"/>
          </p:nvPr>
        </p:nvSpPr>
        <p:spPr/>
        <p:txBody>
          <a:bodyPr/>
          <a:lstStyle/>
          <a:p>
            <a:pPr defTabSz="685800">
              <a:defRPr/>
            </a:pPr>
            <a:fld id="{0AB36357-0FB5-4482-AC48-1BC3618A6820}" type="datetime1">
              <a:rPr lang="en-IN">
                <a:solidFill>
                  <a:prstClr val="black">
                    <a:tint val="75000"/>
                  </a:prstClr>
                </a:solidFill>
                <a:latin typeface="Calibri" panose="020F0502020204030204"/>
              </a:rPr>
              <a:pPr defTabSz="685800">
                <a:defRPr/>
              </a:pPr>
              <a:t>28-02-2025</a:t>
            </a:fld>
            <a:endParaRPr lang="en-IN">
              <a:solidFill>
                <a:prstClr val="black">
                  <a:tint val="75000"/>
                </a:prstClr>
              </a:solidFill>
              <a:latin typeface="Calibri" panose="020F0502020204030204"/>
            </a:endParaRPr>
          </a:p>
        </p:txBody>
      </p:sp>
      <p:sp>
        <p:nvSpPr>
          <p:cNvPr id="4" name="Slide Number Placeholder 3">
            <a:extLst>
              <a:ext uri="{FF2B5EF4-FFF2-40B4-BE49-F238E27FC236}">
                <a16:creationId xmlns:a16="http://schemas.microsoft.com/office/drawing/2014/main" id="{C3B33606-ED67-483D-9AA9-E2F40E334550}"/>
              </a:ext>
            </a:extLst>
          </p:cNvPr>
          <p:cNvSpPr>
            <a:spLocks noGrp="1"/>
          </p:cNvSpPr>
          <p:nvPr>
            <p:ph type="sldNum" sz="quarter" idx="12"/>
          </p:nvPr>
        </p:nvSpPr>
        <p:spPr/>
        <p:txBody>
          <a:bodyPr/>
          <a:lstStyle/>
          <a:p>
            <a:pPr defTabSz="685800">
              <a:defRPr/>
            </a:pPr>
            <a:fld id="{2E3AE14D-FC0C-444C-98A2-B7580AD0B3C0}" type="slidenum">
              <a:rPr lang="en-IN">
                <a:solidFill>
                  <a:prstClr val="black">
                    <a:tint val="75000"/>
                  </a:prstClr>
                </a:solidFill>
                <a:latin typeface="Calibri" panose="020F0502020204030204"/>
              </a:rPr>
              <a:pPr defTabSz="685800">
                <a:defRPr/>
              </a:pPr>
              <a:t>9</a:t>
            </a:fld>
            <a:endParaRPr lang="en-IN">
              <a:solidFill>
                <a:prstClr val="black">
                  <a:tint val="75000"/>
                </a:prstClr>
              </a:solidFill>
              <a:latin typeface="Calibri" panose="020F0502020204030204"/>
            </a:endParaRPr>
          </a:p>
        </p:txBody>
      </p:sp>
      <p:pic>
        <p:nvPicPr>
          <p:cNvPr id="24" name="Picture 23">
            <a:extLst>
              <a:ext uri="{FF2B5EF4-FFF2-40B4-BE49-F238E27FC236}">
                <a16:creationId xmlns:a16="http://schemas.microsoft.com/office/drawing/2014/main" id="{EC032479-34CE-431C-BA02-85301F91C63F}"/>
              </a:ext>
            </a:extLst>
          </p:cNvPr>
          <p:cNvPicPr>
            <a:picLocks noChangeAspect="1"/>
          </p:cNvPicPr>
          <p:nvPr/>
        </p:nvPicPr>
        <p:blipFill>
          <a:blip r:embed="rId2"/>
          <a:stretch>
            <a:fillRect/>
          </a:stretch>
        </p:blipFill>
        <p:spPr>
          <a:xfrm>
            <a:off x="273372" y="1062718"/>
            <a:ext cx="1754634" cy="1088931"/>
          </a:xfrm>
          <a:prstGeom prst="rect">
            <a:avLst/>
          </a:prstGeom>
        </p:spPr>
      </p:pic>
      <p:sp>
        <p:nvSpPr>
          <p:cNvPr id="26" name="TextBox 25">
            <a:extLst>
              <a:ext uri="{FF2B5EF4-FFF2-40B4-BE49-F238E27FC236}">
                <a16:creationId xmlns:a16="http://schemas.microsoft.com/office/drawing/2014/main" id="{799EAD1F-F767-4F81-85D7-BE0FB3A5EF59}"/>
              </a:ext>
            </a:extLst>
          </p:cNvPr>
          <p:cNvSpPr txBox="1"/>
          <p:nvPr/>
        </p:nvSpPr>
        <p:spPr>
          <a:xfrm>
            <a:off x="2185349" y="942907"/>
            <a:ext cx="6623096" cy="1549911"/>
          </a:xfrm>
          <a:prstGeom prst="rect">
            <a:avLst/>
          </a:prstGeom>
          <a:noFill/>
        </p:spPr>
        <p:txBody>
          <a:bodyPr wrap="square">
            <a:spAutoFit/>
          </a:bodyPr>
          <a:lstStyle/>
          <a:p>
            <a:pPr marL="214313" indent="-214313" algn="just" defTabSz="685800">
              <a:lnSpc>
                <a:spcPct val="120000"/>
              </a:lnSpc>
              <a:buFont typeface="Wingdings" panose="05000000000000000000" pitchFamily="2" charset="2"/>
              <a:buChar char="§"/>
              <a:defRPr/>
            </a:pPr>
            <a:r>
              <a:rPr lang="en-US" sz="1600" dirty="0">
                <a:solidFill>
                  <a:srgbClr val="000000"/>
                </a:solidFill>
                <a:latin typeface="Calibri" panose="020F0502020204030204" pitchFamily="34" charset="0"/>
              </a:rPr>
              <a:t>If the pressure of the pump &lt; vapor pressure of the fluid, vapor will form.</a:t>
            </a:r>
          </a:p>
          <a:p>
            <a:pPr marL="214313" indent="-214313" algn="just" defTabSz="685800">
              <a:lnSpc>
                <a:spcPct val="120000"/>
              </a:lnSpc>
              <a:buFont typeface="Wingdings" panose="05000000000000000000" pitchFamily="2" charset="2"/>
              <a:buChar char="§"/>
              <a:defRPr/>
            </a:pPr>
            <a:r>
              <a:rPr lang="en-US" sz="1600" dirty="0">
                <a:solidFill>
                  <a:srgbClr val="000000"/>
                </a:solidFill>
                <a:latin typeface="Calibri" panose="020F0502020204030204" pitchFamily="34" charset="0"/>
              </a:rPr>
              <a:t>As the fluid moves to the higher-pressure region, the bubbles will collapse and cavitation occurs.</a:t>
            </a:r>
          </a:p>
          <a:p>
            <a:pPr marL="214313" indent="-214313" algn="just" defTabSz="685800">
              <a:lnSpc>
                <a:spcPct val="120000"/>
              </a:lnSpc>
              <a:buFont typeface="Wingdings" panose="05000000000000000000" pitchFamily="2" charset="2"/>
              <a:buChar char="§"/>
              <a:defRPr/>
            </a:pPr>
            <a:r>
              <a:rPr lang="en-US" sz="1600" dirty="0">
                <a:solidFill>
                  <a:srgbClr val="000000"/>
                </a:solidFill>
                <a:latin typeface="Calibri" panose="020F0502020204030204" pitchFamily="34" charset="0"/>
              </a:rPr>
              <a:t>The implosion of the bubbles may cause pitting to the impeller.</a:t>
            </a:r>
          </a:p>
          <a:p>
            <a:pPr marL="214313" indent="-214313" algn="just" defTabSz="685800">
              <a:lnSpc>
                <a:spcPct val="120000"/>
              </a:lnSpc>
              <a:buFont typeface="Wingdings" panose="05000000000000000000" pitchFamily="2" charset="2"/>
              <a:buChar char="§"/>
              <a:defRPr/>
            </a:pPr>
            <a:r>
              <a:rPr lang="en-US" sz="1600" dirty="0">
                <a:solidFill>
                  <a:srgbClr val="000000"/>
                </a:solidFill>
                <a:latin typeface="Calibri" panose="020F0502020204030204" pitchFamily="34" charset="0"/>
              </a:rPr>
              <a:t>Cavitation is a common problem for centrifugal pump. </a:t>
            </a:r>
            <a:endParaRPr lang="en-IN" sz="1600" dirty="0">
              <a:solidFill>
                <a:prstClr val="black"/>
              </a:solidFill>
              <a:latin typeface="Calibri" panose="020F0502020204030204"/>
            </a:endParaRPr>
          </a:p>
        </p:txBody>
      </p:sp>
      <p:sp>
        <p:nvSpPr>
          <p:cNvPr id="28" name="TextBox 27">
            <a:extLst>
              <a:ext uri="{FF2B5EF4-FFF2-40B4-BE49-F238E27FC236}">
                <a16:creationId xmlns:a16="http://schemas.microsoft.com/office/drawing/2014/main" id="{E12EB712-B36D-47C4-B0AD-781AD02BCF45}"/>
              </a:ext>
            </a:extLst>
          </p:cNvPr>
          <p:cNvSpPr txBox="1"/>
          <p:nvPr/>
        </p:nvSpPr>
        <p:spPr>
          <a:xfrm>
            <a:off x="136789" y="2761625"/>
            <a:ext cx="5229970" cy="2832763"/>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400" dirty="0">
                <a:solidFill>
                  <a:srgbClr val="000000"/>
                </a:solidFill>
                <a:latin typeface="Calibri" panose="020F0502020204030204" pitchFamily="34" charset="0"/>
              </a:rPr>
              <a:t>The following techniques can be used to </a:t>
            </a:r>
            <a:r>
              <a:rPr lang="en-US" sz="1400" b="1" dirty="0">
                <a:solidFill>
                  <a:srgbClr val="000000"/>
                </a:solidFill>
                <a:latin typeface="Calibri" panose="020F0502020204030204" pitchFamily="34" charset="0"/>
              </a:rPr>
              <a:t>avoid cavitation</a:t>
            </a:r>
            <a:r>
              <a:rPr lang="en-US" sz="1400" dirty="0">
                <a:solidFill>
                  <a:srgbClr val="000000"/>
                </a:solidFill>
                <a:latin typeface="Calibri" panose="020F0502020204030204" pitchFamily="34" charset="0"/>
              </a:rPr>
              <a:t> in a pump: </a:t>
            </a:r>
          </a:p>
          <a:p>
            <a:pPr marL="557213" lvl="1" indent="-214313" defTabSz="685800">
              <a:lnSpc>
                <a:spcPct val="120000"/>
              </a:lnSpc>
              <a:buFont typeface="Arial" panose="020B0604020202020204" pitchFamily="34" charset="0"/>
              <a:buChar char="•"/>
              <a:defRPr/>
            </a:pPr>
            <a:r>
              <a:rPr lang="en-US" sz="1400" dirty="0">
                <a:solidFill>
                  <a:srgbClr val="000000"/>
                </a:solidFill>
                <a:latin typeface="Calibri" panose="020F0502020204030204" pitchFamily="34" charset="0"/>
              </a:rPr>
              <a:t>Avoid low pressure if possible. </a:t>
            </a:r>
          </a:p>
          <a:p>
            <a:pPr marL="557213" lvl="1" indent="-214313" defTabSz="685800">
              <a:lnSpc>
                <a:spcPct val="120000"/>
              </a:lnSpc>
              <a:buFont typeface="Arial" panose="020B0604020202020204" pitchFamily="34" charset="0"/>
              <a:buChar char="•"/>
              <a:defRPr/>
            </a:pPr>
            <a:r>
              <a:rPr lang="en-US" sz="1400" dirty="0">
                <a:solidFill>
                  <a:srgbClr val="000000"/>
                </a:solidFill>
                <a:latin typeface="Calibri" panose="020F0502020204030204" pitchFamily="34" charset="0"/>
              </a:rPr>
              <a:t>Pressurize the supply tank or increase the level of the supply tank. </a:t>
            </a:r>
          </a:p>
          <a:p>
            <a:pPr marL="557213" lvl="1" indent="-214313" defTabSz="685800">
              <a:lnSpc>
                <a:spcPct val="120000"/>
              </a:lnSpc>
              <a:buFont typeface="Arial" panose="020B0604020202020204" pitchFamily="34" charset="0"/>
              <a:buChar char="•"/>
              <a:defRPr/>
            </a:pPr>
            <a:r>
              <a:rPr lang="en-US" sz="1400" dirty="0">
                <a:solidFill>
                  <a:srgbClr val="000000"/>
                </a:solidFill>
                <a:latin typeface="Calibri" panose="020F0502020204030204" pitchFamily="34" charset="0"/>
              </a:rPr>
              <a:t>Reduce the fluid temperature. </a:t>
            </a:r>
          </a:p>
          <a:p>
            <a:pPr marL="557213" lvl="1" indent="-214313" defTabSz="685800">
              <a:lnSpc>
                <a:spcPct val="120000"/>
              </a:lnSpc>
              <a:buFont typeface="Arial" panose="020B0604020202020204" pitchFamily="34" charset="0"/>
              <a:buChar char="•"/>
              <a:defRPr/>
            </a:pPr>
            <a:r>
              <a:rPr lang="en-US" sz="1400" dirty="0">
                <a:solidFill>
                  <a:srgbClr val="000000"/>
                </a:solidFill>
                <a:latin typeface="Calibri" panose="020F0502020204030204" pitchFamily="34" charset="0"/>
              </a:rPr>
              <a:t>Use a larger pipe diameter to reduce minor losses in the suction pipe. </a:t>
            </a:r>
          </a:p>
          <a:p>
            <a:pPr marL="557213" lvl="1" indent="-214313" defTabSz="685800">
              <a:lnSpc>
                <a:spcPct val="120000"/>
              </a:lnSpc>
              <a:buFont typeface="Arial" panose="020B0604020202020204" pitchFamily="34" charset="0"/>
              <a:buChar char="•"/>
              <a:defRPr/>
            </a:pPr>
            <a:r>
              <a:rPr lang="en-US" sz="1400" dirty="0">
                <a:solidFill>
                  <a:srgbClr val="000000"/>
                </a:solidFill>
                <a:latin typeface="Calibri" panose="020F0502020204030204" pitchFamily="34" charset="0"/>
              </a:rPr>
              <a:t>Use special cavitation-resistant materials or coatings. </a:t>
            </a:r>
          </a:p>
          <a:p>
            <a:pPr marL="557213" lvl="1" indent="-214313" defTabSz="685800">
              <a:lnSpc>
                <a:spcPct val="120000"/>
              </a:lnSpc>
              <a:buFont typeface="Arial" panose="020B0604020202020204" pitchFamily="34" charset="0"/>
              <a:buChar char="•"/>
              <a:defRPr/>
            </a:pPr>
            <a:r>
              <a:rPr lang="en-US" sz="1400" dirty="0">
                <a:solidFill>
                  <a:srgbClr val="000000"/>
                </a:solidFill>
                <a:latin typeface="Calibri" panose="020F0502020204030204" pitchFamily="34" charset="0"/>
              </a:rPr>
              <a:t>Available net positive suction head (NPSHA) &gt; Required NPSH (NPSHR). </a:t>
            </a:r>
          </a:p>
        </p:txBody>
      </p:sp>
      <p:pic>
        <p:nvPicPr>
          <p:cNvPr id="30" name="Picture 29">
            <a:extLst>
              <a:ext uri="{FF2B5EF4-FFF2-40B4-BE49-F238E27FC236}">
                <a16:creationId xmlns:a16="http://schemas.microsoft.com/office/drawing/2014/main" id="{8803E4B5-C238-48EF-8469-EBB0EC963C43}"/>
              </a:ext>
            </a:extLst>
          </p:cNvPr>
          <p:cNvPicPr>
            <a:picLocks noChangeAspect="1"/>
          </p:cNvPicPr>
          <p:nvPr/>
        </p:nvPicPr>
        <p:blipFill>
          <a:blip r:embed="rId3"/>
          <a:stretch>
            <a:fillRect/>
          </a:stretch>
        </p:blipFill>
        <p:spPr>
          <a:xfrm>
            <a:off x="5480422" y="4323884"/>
            <a:ext cx="3212047" cy="1906102"/>
          </a:xfrm>
          <a:prstGeom prst="rect">
            <a:avLst/>
          </a:prstGeom>
        </p:spPr>
      </p:pic>
      <p:sp>
        <p:nvSpPr>
          <p:cNvPr id="32" name="TextBox 31">
            <a:extLst>
              <a:ext uri="{FF2B5EF4-FFF2-40B4-BE49-F238E27FC236}">
                <a16:creationId xmlns:a16="http://schemas.microsoft.com/office/drawing/2014/main" id="{46F70A22-F6DA-4E88-9BE3-EC373B7DB8C0}"/>
              </a:ext>
            </a:extLst>
          </p:cNvPr>
          <p:cNvSpPr txBox="1"/>
          <p:nvPr/>
        </p:nvSpPr>
        <p:spPr>
          <a:xfrm>
            <a:off x="136789" y="5594388"/>
            <a:ext cx="5229970" cy="523220"/>
          </a:xfrm>
          <a:prstGeom prst="rect">
            <a:avLst/>
          </a:prstGeom>
          <a:noFill/>
        </p:spPr>
        <p:txBody>
          <a:bodyPr wrap="square">
            <a:spAutoFit/>
          </a:bodyPr>
          <a:lstStyle/>
          <a:p>
            <a:pPr marL="214313" indent="-214313" defTabSz="685800">
              <a:buFont typeface="Wingdings" panose="05000000000000000000" pitchFamily="2" charset="2"/>
              <a:buChar char="§"/>
              <a:defRPr/>
            </a:pPr>
            <a:r>
              <a:rPr lang="en-US" sz="1400" dirty="0">
                <a:solidFill>
                  <a:srgbClr val="000000"/>
                </a:solidFill>
                <a:latin typeface="Calibri" panose="020F0502020204030204" pitchFamily="34" charset="0"/>
              </a:rPr>
              <a:t>The NPSHR is provided by the pump supplier or can be estimated using the graphical techniques from various literatures. </a:t>
            </a:r>
          </a:p>
        </p:txBody>
      </p:sp>
      <p:pic>
        <p:nvPicPr>
          <p:cNvPr id="34" name="Picture 33">
            <a:extLst>
              <a:ext uri="{FF2B5EF4-FFF2-40B4-BE49-F238E27FC236}">
                <a16:creationId xmlns:a16="http://schemas.microsoft.com/office/drawing/2014/main" id="{919E9C78-7D1B-455E-952F-B0169AFBD5C4}"/>
              </a:ext>
            </a:extLst>
          </p:cNvPr>
          <p:cNvPicPr>
            <a:picLocks noChangeAspect="1"/>
          </p:cNvPicPr>
          <p:nvPr/>
        </p:nvPicPr>
        <p:blipFill rotWithShape="1">
          <a:blip r:embed="rId4">
            <a:extLst>
              <a:ext uri="{28A0092B-C50C-407E-A947-70E740481C1C}">
                <a14:useLocalDpi xmlns:a14="http://schemas.microsoft.com/office/drawing/2010/main" val="0"/>
              </a:ext>
            </a:extLst>
          </a:blip>
          <a:srcRect l="43964" t="8349" r="1" b="24095"/>
          <a:stretch/>
        </p:blipFill>
        <p:spPr>
          <a:xfrm>
            <a:off x="5587702" y="2466288"/>
            <a:ext cx="2997488" cy="1951853"/>
          </a:xfrm>
          <a:prstGeom prst="rect">
            <a:avLst/>
          </a:prstGeom>
        </p:spPr>
      </p:pic>
      <p:sp>
        <p:nvSpPr>
          <p:cNvPr id="38" name="TextBox 37">
            <a:extLst>
              <a:ext uri="{FF2B5EF4-FFF2-40B4-BE49-F238E27FC236}">
                <a16:creationId xmlns:a16="http://schemas.microsoft.com/office/drawing/2014/main" id="{1F83C159-DD7B-4A29-9ADA-84C65811A0EB}"/>
              </a:ext>
            </a:extLst>
          </p:cNvPr>
          <p:cNvSpPr txBox="1"/>
          <p:nvPr/>
        </p:nvSpPr>
        <p:spPr>
          <a:xfrm>
            <a:off x="220680" y="2203229"/>
            <a:ext cx="1860017" cy="523220"/>
          </a:xfrm>
          <a:prstGeom prst="rect">
            <a:avLst/>
          </a:prstGeom>
          <a:noFill/>
        </p:spPr>
        <p:txBody>
          <a:bodyPr wrap="square">
            <a:spAutoFit/>
          </a:bodyPr>
          <a:lstStyle/>
          <a:p>
            <a:pPr algn="ctr" defTabSz="685800">
              <a:defRPr/>
            </a:pPr>
            <a:r>
              <a:rPr lang="en-IN" sz="1400" b="1" dirty="0">
                <a:solidFill>
                  <a:prstClr val="black"/>
                </a:solidFill>
                <a:latin typeface="Calibri" panose="020F0502020204030204"/>
              </a:rPr>
              <a:t>Cavitation on a Pump Impeller</a:t>
            </a:r>
          </a:p>
        </p:txBody>
      </p:sp>
      <p:sp>
        <p:nvSpPr>
          <p:cNvPr id="39" name="TextBox 38">
            <a:extLst>
              <a:ext uri="{FF2B5EF4-FFF2-40B4-BE49-F238E27FC236}">
                <a16:creationId xmlns:a16="http://schemas.microsoft.com/office/drawing/2014/main" id="{A2773D58-2314-42F2-9F72-331110B3AF7A}"/>
              </a:ext>
            </a:extLst>
          </p:cNvPr>
          <p:cNvSpPr txBox="1"/>
          <p:nvPr/>
        </p:nvSpPr>
        <p:spPr>
          <a:xfrm>
            <a:off x="3073655" y="6538913"/>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sp>
        <p:nvSpPr>
          <p:cNvPr id="14" name="TextBox 13">
            <a:extLst>
              <a:ext uri="{FF2B5EF4-FFF2-40B4-BE49-F238E27FC236}">
                <a16:creationId xmlns:a16="http://schemas.microsoft.com/office/drawing/2014/main" id="{C9A384A3-1F0C-4525-B211-7B3B27FD388C}"/>
              </a:ext>
            </a:extLst>
          </p:cNvPr>
          <p:cNvSpPr txBox="1"/>
          <p:nvPr/>
        </p:nvSpPr>
        <p:spPr>
          <a:xfrm>
            <a:off x="5714691" y="5799677"/>
            <a:ext cx="1253869" cy="230832"/>
          </a:xfrm>
          <a:prstGeom prst="rect">
            <a:avLst/>
          </a:prstGeom>
          <a:noFill/>
        </p:spPr>
        <p:txBody>
          <a:bodyPr wrap="none" rtlCol="0">
            <a:spAutoFit/>
          </a:bodyPr>
          <a:lstStyle/>
          <a:p>
            <a:pPr defTabSz="685800">
              <a:defRPr/>
            </a:pPr>
            <a:r>
              <a:rPr lang="en-US" sz="900" dirty="0">
                <a:solidFill>
                  <a:srgbClr val="002060"/>
                </a:solidFill>
                <a:latin typeface="Calibri" panose="020F0502020204030204"/>
              </a:rPr>
              <a:t>Source: Google Images</a:t>
            </a:r>
            <a:endParaRPr lang="en-IN" sz="900" dirty="0">
              <a:solidFill>
                <a:srgbClr val="002060"/>
              </a:solidFill>
              <a:latin typeface="Calibri" panose="020F0502020204030204"/>
            </a:endParaRPr>
          </a:p>
        </p:txBody>
      </p:sp>
      <p:cxnSp>
        <p:nvCxnSpPr>
          <p:cNvPr id="2" name="Straight Connector 1">
            <a:extLst>
              <a:ext uri="{FF2B5EF4-FFF2-40B4-BE49-F238E27FC236}">
                <a16:creationId xmlns:a16="http://schemas.microsoft.com/office/drawing/2014/main" id="{237523E2-E93B-0562-EDD5-94A1FCBD8754}"/>
              </a:ext>
            </a:extLst>
          </p:cNvPr>
          <p:cNvCxnSpPr>
            <a:cxnSpLocks/>
          </p:cNvCxnSpPr>
          <p:nvPr/>
        </p:nvCxnSpPr>
        <p:spPr>
          <a:xfrm>
            <a:off x="0" y="634236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4EB84FF-CFAA-8E15-DC70-30ACFAE235C4}"/>
              </a:ext>
            </a:extLst>
          </p:cNvPr>
          <p:cNvSpPr txBox="1"/>
          <p:nvPr/>
        </p:nvSpPr>
        <p:spPr>
          <a:xfrm>
            <a:off x="139700" y="387074"/>
            <a:ext cx="8375649" cy="461665"/>
          </a:xfrm>
          <a:prstGeom prst="rect">
            <a:avLst/>
          </a:prstGeom>
          <a:noFill/>
        </p:spPr>
        <p:txBody>
          <a:bodyPr wrap="square">
            <a:spAutoFit/>
          </a:bodyPr>
          <a:lstStyle/>
          <a:p>
            <a:pPr defTabSz="685800">
              <a:defRPr/>
            </a:pPr>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RATING CALCULATIONS – PUMPS</a:t>
            </a:r>
          </a:p>
        </p:txBody>
      </p:sp>
    </p:spTree>
    <p:extLst>
      <p:ext uri="{BB962C8B-B14F-4D97-AF65-F5344CB8AC3E}">
        <p14:creationId xmlns:p14="http://schemas.microsoft.com/office/powerpoint/2010/main" val="19738025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412.823"/>
  <p:tag name="OUTPUTTYPE" val="PNG"/>
  <p:tag name="IGUANATEXVERSION" val="161"/>
  <p:tag name="LATEXADDIN" val="\documentclass{article}&#10;\usepackage{amsmath}&#10;\pagestyle{empty}&#10;\begin{document}&#10;&#10;$H_T = H_1+H_2+H_3+\dots$&#10;&#10;&#10;&#10;\end{document}"/>
  <p:tag name="IGUANATEXSIZE" val="16"/>
  <p:tag name="IGUANATEXCURSOR" val="107"/>
  <p:tag name="TRANSPARENCY" val="True"/>
  <p:tag name="FILENAME" val=""/>
  <p:tag name="LATEXENGINEID" val="0"/>
  <p:tag name="TEMPFOLDER" val="c:\temp\"/>
  <p:tag name="LATEXFORMHEIGHT" val="320"/>
  <p:tag name="LATEXFORMWIDTH" val="50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58.68"/>
  <p:tag name="OUTPUTTYPE" val="PNG"/>
  <p:tag name="IGUANATEXVERSION" val="161"/>
  <p:tag name="LATEXADDIN" val="\documentclass{article}&#10;\usepackage{amsmath}&#10;\pagestyle{empty}&#10;\begin{document}&#10;&#10;$\displaystyle \varepsilon = \frac{C_h\left(T_{h,in}-T_{h,out}\right)}{C_{min}\left(T_{h,in}-T_{c,in}\right)} =\frac{C_c\left(T_{c,out}-T_{c,in}\right)}{C_{min}\left(T_{h,in}-T_{c,in}\right)}$&#10;&#10;&#10;\end{document}"/>
  <p:tag name="IGUANATEXSIZE" val="20"/>
  <p:tag name="IGUANATEXCURSOR" val="224"/>
  <p:tag name="TRANSPARENCY" val="True"/>
  <p:tag name="FILENAME" val=""/>
  <p:tag name="LATEXENGINEID" val="0"/>
  <p:tag name="TEMPFOLDER" val="c:\temp\"/>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908.8864"/>
  <p:tag name="OUTPUTTYPE" val="PNG"/>
  <p:tag name="IGUANATEXVERSION" val="161"/>
  <p:tag name="LATEXADDIN" val="\documentclass{article}&#10;\usepackage{amsmath}&#10;\pagestyle{empty}&#10;\begin{document}&#10;&#10;$Q = C_{min}\Delta{T_{max}}$&#10;&#10;&#10;\end{document}"/>
  <p:tag name="IGUANATEXSIZE" val="18"/>
  <p:tag name="IGUANATEXCURSOR" val="106"/>
  <p:tag name="TRANSPARENCY" val="True"/>
  <p:tag name="FILENAME" val=""/>
  <p:tag name="LATEXENGINEID" val="0"/>
  <p:tag name="TEMPFOLDER" val="c:\temp\"/>
  <p:tag name="LATEXFORMHEIGHT" val="320"/>
  <p:tag name="LATEXFORMWIDTH" val="50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67.829"/>
  <p:tag name="OUTPUTTYPE" val="PNG"/>
  <p:tag name="IGUANATEXVERSION" val="161"/>
  <p:tag name="LATEXADDIN" val="\documentclass{article}&#10;\usepackage{amsmath}&#10;\usepackage{xcolor}&#10;\pagestyle{empty}&#10;\begin{document}&#10;&#10;$\textcolor{blue}{Q = \varepsilon C_{min} \left(T_{h,in}-T_{c,in}\right)}$&#10;&#10;&#10;\end{document}"/>
  <p:tag name="IGUANATEXSIZE" val="20"/>
  <p:tag name="IGUANATEXCURSOR" val="174"/>
  <p:tag name="TRANSPARENCY" val="True"/>
  <p:tag name="FILENAME" val=""/>
  <p:tag name="LATEXENGINEID" val="0"/>
  <p:tag name="TEMPFOLDER" val="c:\temp\"/>
  <p:tag name="LATEXFORMHEIGHT" val="320"/>
  <p:tag name="LATEXFORMWIDTH" val="50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758.9051"/>
  <p:tag name="OUTPUTTYPE" val="PNG"/>
  <p:tag name="IGUANATEXVERSION" val="161"/>
  <p:tag name="LATEXADDIN" val="\documentclass{article}&#10;\usepackage{amsmath}&#10;\usepackage{xcolor}&#10;\pagestyle{empty}&#10;\begin{document}&#10;&#10;$\textcolor{blue}{\displaystyle NTU = \frac{UA}{C_{min}}}$&#10;&#10;&#10;\end{document}"/>
  <p:tag name="IGUANATEXSIZE" val="20"/>
  <p:tag name="IGUANATEXCURSOR" val="133"/>
  <p:tag name="TRANSPARENCY" val="True"/>
  <p:tag name="FILENAME" val=""/>
  <p:tag name="LATEXENGINEID" val="0"/>
  <p:tag name="TEMPFOLDER" val="c:\temp\"/>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907.012"/>
  <p:tag name="OUTPUTTYPE" val="PNG"/>
  <p:tag name="IGUANATEXVERSION" val="161"/>
  <p:tag name="LATEXADDIN" val="\documentclass{article}&#10;\usepackage{amsmath}&#10;\pagestyle{empty}&#10;\begin{document}&#10;&#10;&#10;$\varepsilon = f\left(\frac{UA}{C_{min}}, \frac{C_{min}}{C_{max}}\right)=f\left(NTU, C_r\right)$&#10;&#10;\end{document}"/>
  <p:tag name="IGUANATEXSIZE" val="20"/>
  <p:tag name="IGUANATEXCURSOR" val="87"/>
  <p:tag name="TRANSPARENCY" val="True"/>
  <p:tag name="FILENAME" val=""/>
  <p:tag name="LATEXENGINEID" val="0"/>
  <p:tag name="TEMPFOLDER" val="c:\temp\"/>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349.4563"/>
  <p:tag name="OUTPUTTYPE" val="PNG"/>
  <p:tag name="IGUANATEXVERSION" val="161"/>
  <p:tag name="LATEXADDIN" val="\documentclass{article}&#10;\usepackage{amsmath}&#10;\usepackage{xcolor}&#10;\pagestyle{empty}&#10;\begin{document}&#10;&#10;&#10;$\textcolor{blue}{c = C_r}$&#10;&#10;\end{document}"/>
  <p:tag name="IGUANATEXSIZE" val="20"/>
  <p:tag name="IGUANATEXCURSOR" val="128"/>
  <p:tag name="TRANSPARENCY" val="True"/>
  <p:tag name="FILENAME" val=""/>
  <p:tag name="LATEXENGINEID" val="0"/>
  <p:tag name="TEMPFOLDER" val="c:\temp\"/>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907.012"/>
  <p:tag name="OUTPUTTYPE" val="PNG"/>
  <p:tag name="IGUANATEXVERSION" val="161"/>
  <p:tag name="LATEXADDIN" val="\documentclass{article}&#10;\usepackage{amsmath}&#10;\pagestyle{empty}&#10;\begin{document}&#10;&#10;&#10;$\varepsilon = f\left(\frac{UA}{C_{min}}, \frac{C_{min}}{C_{max}}\right)=f\left(NTU, C_r\right)$&#10;&#10;\end{document}"/>
  <p:tag name="IGUANATEXSIZE" val="20"/>
  <p:tag name="IGUANATEXCURSOR" val="87"/>
  <p:tag name="TRANSPARENCY" val="True"/>
  <p:tag name="FILENAME" val=""/>
  <p:tag name="LATEXENGINEID" val="0"/>
  <p:tag name="TEMPFOLDER" val="c:\temp\"/>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907.012"/>
  <p:tag name="OUTPUTTYPE" val="PNG"/>
  <p:tag name="IGUANATEXVERSION" val="161"/>
  <p:tag name="LATEXADDIN" val="\documentclass{article}&#10;\usepackage{amsmath}&#10;\pagestyle{empty}&#10;\begin{document}&#10;&#10;&#10;$\varepsilon = f\left(\frac{UA}{C_{min}}, \frac{C_{min}}{C_{max}}\right)=f\left(NTU, C_r\right)$&#10;&#10;\end{document}"/>
  <p:tag name="IGUANATEXSIZE" val="20"/>
  <p:tag name="IGUANATEXCURSOR" val="87"/>
  <p:tag name="TRANSPARENCY" val="True"/>
  <p:tag name="FILENAME" val=""/>
  <p:tag name="LATEXENGINEID" val="0"/>
  <p:tag name="TEMPFOLDER" val="c:\temp\"/>
  <p:tag name="LATEXFORMHEIGHT" val="32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758.9051"/>
  <p:tag name="OUTPUTTYPE" val="PNG"/>
  <p:tag name="IGUANATEXVERSION" val="161"/>
  <p:tag name="LATEXADDIN" val="\documentclass{article}&#10;\usepackage{amsmath}&#10;\usepackage{xcolor}&#10;\pagestyle{empty}&#10;\begin{document}&#10;&#10;$\textcolor{blue}{\displaystyle NTU = \frac{UA}{C_{min}}}$&#10;&#10;&#10;\end{document}"/>
  <p:tag name="IGUANATEXSIZE" val="20"/>
  <p:tag name="IGUANATEXCURSOR" val="133"/>
  <p:tag name="TRANSPARENCY" val="True"/>
  <p:tag name="FILENAME" val=""/>
  <p:tag name="LATEXENGINEID" val="0"/>
  <p:tag name="TEMPFOLDER" val="c:\temp\"/>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349.4563"/>
  <p:tag name="OUTPUTTYPE" val="PNG"/>
  <p:tag name="IGUANATEXVERSION" val="161"/>
  <p:tag name="LATEXADDIN" val="\documentclass{article}&#10;\usepackage{amsmath}&#10;\usepackage{xcolor}&#10;\pagestyle{empty}&#10;\begin{document}&#10;&#10;&#10;$\textcolor{blue}{c = C_r}$&#10;&#10;\end{document}"/>
  <p:tag name="IGUANATEXSIZE" val="20"/>
  <p:tag name="IGUANATEXCURSOR" val="128"/>
  <p:tag name="TRANSPARENCY" val="True"/>
  <p:tag name="FILENAME" val=""/>
  <p:tag name="LATEXENGINEID" val="0"/>
  <p:tag name="TEMPFOLDER" val="c:\temp\"/>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568.054"/>
  <p:tag name="OUTPUTTYPE" val="PNG"/>
  <p:tag name="IGUANATEXVERSION" val="161"/>
  <p:tag name="LATEXADDIN" val="\documentclass{article}&#10;\usepackage{amsmath}&#10;\pagestyle{empty}&#10;\begin{document}&#10;&#10;$Q_T = Q_1 = Q_2=\dots = Q_{min}$&#10;&#10;&#10;\end{document}"/>
  <p:tag name="IGUANATEXSIZE" val="16"/>
  <p:tag name="IGUANATEXCURSOR" val="98"/>
  <p:tag name="TRANSPARENCY" val="True"/>
  <p:tag name="FILENAME" val=""/>
  <p:tag name="LATEXENGINEID" val="0"/>
  <p:tag name="TEMPFOLDER" val="c:\temp\"/>
  <p:tag name="LATEXFORMHEIGHT" val="320"/>
  <p:tag name="LATEXFORMWIDTH" val="50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349.4563"/>
  <p:tag name="OUTPUTTYPE" val="PNG"/>
  <p:tag name="IGUANATEXVERSION" val="161"/>
  <p:tag name="LATEXADDIN" val="\documentclass{article}&#10;\usepackage{amsmath}&#10;\usepackage{xcolor}&#10;\pagestyle{empty}&#10;\begin{document}&#10;&#10;&#10;$\textcolor{blue}{c = C_r}$&#10;&#10;\end{document}"/>
  <p:tag name="IGUANATEXSIZE" val="20"/>
  <p:tag name="IGUANATEXCURSOR" val="128"/>
  <p:tag name="TRANSPARENCY" val="True"/>
  <p:tag name="FILENAME" val=""/>
  <p:tag name="LATEXENGINEID" val="0"/>
  <p:tag name="TEMPFOLDER" val="c:\temp\"/>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454.068"/>
  <p:tag name="OUTPUTTYPE" val="PNG"/>
  <p:tag name="IGUANATEXVERSION" val="161"/>
  <p:tag name="LATEXADDIN" val="\documentclass{article}&#10;\usepackage{amsmath}&#10;\pagestyle{empty}&#10;\begin{document}&#10;&#10;$H_T = H_1=H_2=H_3=\dots$&#10;&#10;&#10;&#10;\end{document}"/>
  <p:tag name="IGUANATEXSIZE" val="16"/>
  <p:tag name="IGUANATEXCURSOR" val="100"/>
  <p:tag name="TRANSPARENCY" val="True"/>
  <p:tag name="FILENAME" val=""/>
  <p:tag name="LATEXENGINEID" val="0"/>
  <p:tag name="TEMPFOLDER" val="c:\temp\"/>
  <p:tag name="LATEXFORMHEIGHT" val="320"/>
  <p:tag name="LATEXFORMWIDTH" val="50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391.076"/>
  <p:tag name="OUTPUTTYPE" val="PNG"/>
  <p:tag name="IGUANATEXVERSION" val="161"/>
  <p:tag name="LATEXADDIN" val="\documentclass{article}&#10;\usepackage{amsmath}&#10;\pagestyle{empty}&#10;\begin{document}&#10;&#10;$Q_T = Q_1 + Q_2+Q_3 + \dots $&#10;&#10;&#10;\end{document}"/>
  <p:tag name="IGUANATEXSIZE" val="16"/>
  <p:tag name="IGUANATEXCURSOR" val="110"/>
  <p:tag name="TRANSPARENCY" val="True"/>
  <p:tag name="FILENAME" val=""/>
  <p:tag name="LATEXENGINEID" val="0"/>
  <p:tag name="TEMPFOLDER" val="c:\temp\"/>
  <p:tag name="LATEXFORMHEIGHT" val="320"/>
  <p:tag name="LATEXFORMWIDTH" val="50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39.595"/>
  <p:tag name="OUTPUTTYPE" val="PNG"/>
  <p:tag name="IGUANATEXVERSION" val="161"/>
  <p:tag name="LATEXADDIN" val="\documentclass{article}&#10;\usepackage{amsmath}&#10;\pagestyle{empty}&#10;\begin{document}&#10;&#10;$\displaystyle t = \frac{P \times D}{2\left(S \times E +P \times Y\right)}$&#10;&#10;&#10;\end{document}"/>
  <p:tag name="IGUANATEXSIZE" val="20"/>
  <p:tag name="IGUANATEXCURSOR" val="119"/>
  <p:tag name="TRANSPARENCY" val="True"/>
  <p:tag name="FILENAME" val=""/>
  <p:tag name="LATEXENGINEID" val="0"/>
  <p:tag name="TEMPFOLDER" val="c:\temp\"/>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85.1518"/>
  <p:tag name="OUTPUTTYPE" val="PNG"/>
  <p:tag name="IGUANATEXVERSION" val="161"/>
  <p:tag name="LATEXADDIN" val="\documentclass{article}&#10;\usepackage{amsmath}&#10;\pagestyle{empty}&#10;\begin{document}&#10;&#10;$\displaystyle t_{min} = t+CA$&#10;&#10;&#10;\end{document}"/>
  <p:tag name="IGUANATEXSIZE" val="20"/>
  <p:tag name="IGUANATEXCURSOR" val="110"/>
  <p:tag name="TRANSPARENCY" val="True"/>
  <p:tag name="FILENAME" val=""/>
  <p:tag name="LATEXENGINEID" val="0"/>
  <p:tag name="TEMPFOLDER" val="c:\temp\"/>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51.2186"/>
  <p:tag name="ORIGINALWIDTH" val="713.1609"/>
  <p:tag name="OUTPUTTYPE" val="PNG"/>
  <p:tag name="IGUANATEXVERSION" val="161"/>
  <p:tag name="LATEXADDIN" val="\documentclass{article}&#10;\usepackage{amsmath}&#10;\pagestyle{empty}&#10;\begin{document}&#10;&#10;$\displaystyle t_{nom} = \frac{t_{min}}{0.875}$&#10;&#10;&#10;\end{document}"/>
  <p:tag name="IGUANATEXSIZE" val="20"/>
  <p:tag name="IGUANATEXCURSOR" val="119"/>
  <p:tag name="TRANSPARENCY" val="True"/>
  <p:tag name="FILENAME" val=""/>
  <p:tag name="LATEXENGINEID" val="0"/>
  <p:tag name="TEMPFOLDER" val="c:\temp\"/>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1015.373"/>
  <p:tag name="OUTPUTTYPE" val="PNG"/>
  <p:tag name="IGUANATEXVERSION" val="161"/>
  <p:tag name="LATEXADDIN" val="\documentclass{article}&#10;\usepackage{amsmath}&#10;\pagestyle{empty}&#10;\begin{document}&#10;&#10;$\displaystyle Q = U \times A \times \Delta{T}_m$&#10;&#10;&#10;\end{document}"/>
  <p:tag name="IGUANATEXSIZE" val="20"/>
  <p:tag name="IGUANATEXCURSOR" val="90"/>
  <p:tag name="TRANSPARENCY" val="True"/>
  <p:tag name="FILENAME" val=""/>
  <p:tag name="LATEXENGINEID" val="0"/>
  <p:tag name="TEMPFOLDER" val="c:\temp\"/>
  <p:tag name="LATEXFORMHEIGHT" val="320"/>
  <p:tag name="LATEXFORMWIDTH" val="50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79.865"/>
  <p:tag name="OUTPUTTYPE" val="PNG"/>
  <p:tag name="IGUANATEXVERSION" val="161"/>
  <p:tag name="LATEXADDIN" val="\documentclass{article}&#10;\usepackage{amsmath}&#10;\pagestyle{empty}&#10;\begin{document}&#10;&#10;$\displaystyle Q = m \times C_p \times \Delta{T}_m$&#10;&#10;&#10;\end{document}"/>
  <p:tag name="IGUANATEXSIZE" val="20"/>
  <p:tag name="IGUANATEXCURSOR" val="112"/>
  <p:tag name="TRANSPARENCY" val="True"/>
  <p:tag name="FILENAME" val=""/>
  <p:tag name="LATEXENGINEID" val="0"/>
  <p:tag name="TEMPFOLDER" val="c:\temp\"/>
  <p:tag name="LATEXFORMHEIGHT" val="320"/>
  <p:tag name="LATEXFORMWIDTH" val="50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7C00623F0FAD489F7A3F226CF554D8" ma:contentTypeVersion="4" ma:contentTypeDescription="Create a new document." ma:contentTypeScope="" ma:versionID="89b095b8504aec260993bc99b17ced88">
  <xsd:schema xmlns:xsd="http://www.w3.org/2001/XMLSchema" xmlns:xs="http://www.w3.org/2001/XMLSchema" xmlns:p="http://schemas.microsoft.com/office/2006/metadata/properties" xmlns:ns2="d321180e-5e90-47ea-bfd3-5143d168c9c8" targetNamespace="http://schemas.microsoft.com/office/2006/metadata/properties" ma:root="true" ma:fieldsID="7ba0cdc44237aaeeb5b0e343b1712d77" ns2:_="">
    <xsd:import namespace="d321180e-5e90-47ea-bfd3-5143d168c9c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21180e-5e90-47ea-bfd3-5143d168c9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5C91F8-7A30-48A2-A3FA-75C5C7382DF4}"/>
</file>

<file path=customXml/itemProps2.xml><?xml version="1.0" encoding="utf-8"?>
<ds:datastoreItem xmlns:ds="http://schemas.openxmlformats.org/officeDocument/2006/customXml" ds:itemID="{297C2D62-7ED9-4B11-982F-1339A9917EE5}"/>
</file>

<file path=customXml/itemProps3.xml><?xml version="1.0" encoding="utf-8"?>
<ds:datastoreItem xmlns:ds="http://schemas.openxmlformats.org/officeDocument/2006/customXml" ds:itemID="{003671BA-056C-4756-8241-B478CD70A25B}"/>
</file>

<file path=docProps/app.xml><?xml version="1.0" encoding="utf-8"?>
<Properties xmlns="http://schemas.openxmlformats.org/officeDocument/2006/extended-properties" xmlns:vt="http://schemas.openxmlformats.org/officeDocument/2006/docPropsVTypes">
  <Template>Office 2013 - 2022 Theme</Template>
  <TotalTime>189</TotalTime>
  <Words>3242</Words>
  <Application>Microsoft Office PowerPoint</Application>
  <PresentationFormat>On-screen Show (4:3)</PresentationFormat>
  <Paragraphs>382</Paragraphs>
  <Slides>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Calibri Light</vt:lpstr>
      <vt:lpstr>Cambria Math</vt:lpstr>
      <vt:lpstr>CIDFont+F3</vt:lpstr>
      <vt:lpstr>CIDFont+F6</vt:lpstr>
      <vt:lpstr>CIDFont+F7</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Joydip Chaudhuri</dc:creator>
  <cp:lastModifiedBy>Joydip Chaudhuri</cp:lastModifiedBy>
  <cp:revision>68</cp:revision>
  <dcterms:created xsi:type="dcterms:W3CDTF">2024-11-12T10:31:44Z</dcterms:created>
  <dcterms:modified xsi:type="dcterms:W3CDTF">2025-02-28T02:21:40Z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0x010100297C00623F0FAD489F7A3F226CF554D8</vt:lpwstr>
  </property>
</Properties>
</file>